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sldIdLst>
    <p:sldId id="256" r:id="rId2"/>
    <p:sldId id="283" r:id="rId3"/>
    <p:sldId id="285" r:id="rId4"/>
    <p:sldId id="257" r:id="rId5"/>
    <p:sldId id="284" r:id="rId6"/>
    <p:sldId id="292" r:id="rId7"/>
    <p:sldId id="286" r:id="rId8"/>
    <p:sldId id="288" r:id="rId9"/>
    <p:sldId id="289" r:id="rId10"/>
    <p:sldId id="290" r:id="rId11"/>
    <p:sldId id="293" r:id="rId12"/>
    <p:sldId id="294" r:id="rId13"/>
    <p:sldId id="295" r:id="rId14"/>
    <p:sldId id="296" r:id="rId15"/>
    <p:sldId id="297" r:id="rId16"/>
    <p:sldId id="298" r:id="rId17"/>
    <p:sldId id="299" r:id="rId18"/>
    <p:sldId id="300" r:id="rId19"/>
    <p:sldId id="304" r:id="rId20"/>
    <p:sldId id="303" r:id="rId21"/>
    <p:sldId id="305" r:id="rId22"/>
    <p:sldId id="301" r:id="rId23"/>
    <p:sldId id="307" r:id="rId24"/>
    <p:sldId id="306" r:id="rId25"/>
    <p:sldId id="308" r:id="rId26"/>
    <p:sldId id="322" r:id="rId27"/>
    <p:sldId id="302" r:id="rId28"/>
    <p:sldId id="310" r:id="rId29"/>
    <p:sldId id="309" r:id="rId30"/>
    <p:sldId id="311" r:id="rId31"/>
    <p:sldId id="321" r:id="rId32"/>
    <p:sldId id="324" r:id="rId33"/>
    <p:sldId id="323" r:id="rId34"/>
    <p:sldId id="325" r:id="rId35"/>
    <p:sldId id="312" r:id="rId36"/>
    <p:sldId id="314" r:id="rId37"/>
    <p:sldId id="313" r:id="rId38"/>
    <p:sldId id="315" r:id="rId39"/>
    <p:sldId id="316" r:id="rId40"/>
    <p:sldId id="318" r:id="rId41"/>
    <p:sldId id="317" r:id="rId42"/>
    <p:sldId id="319" r:id="rId43"/>
    <p:sldId id="320" r:id="rId44"/>
    <p:sldId id="326" r:id="rId45"/>
    <p:sldId id="327" r:id="rId46"/>
    <p:sldId id="328" r:id="rId47"/>
    <p:sldId id="329" r:id="rId48"/>
    <p:sldId id="330" r:id="rId49"/>
    <p:sldId id="331" r:id="rId50"/>
    <p:sldId id="332" r:id="rId51"/>
    <p:sldId id="287" r:id="rId52"/>
    <p:sldId id="282" r:id="rId5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5131" autoAdjust="0"/>
    <p:restoredTop sz="94660"/>
  </p:normalViewPr>
  <p:slideViewPr>
    <p:cSldViewPr snapToGrid="0">
      <p:cViewPr>
        <p:scale>
          <a:sx n="66" d="100"/>
          <a:sy n="66" d="100"/>
        </p:scale>
        <p:origin x="1723" y="120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84890-85D2-4D7B-8EF5-15A9C1DB8F42}" type="datetimeFigureOut">
              <a:rPr lang="en-US" dirty="0"/>
              <a:t>1/30/2020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57CC2-0FC8-4686-B024-99790E0F5162}" type="datetimeFigureOut">
              <a:rPr lang="en-US" dirty="0"/>
              <a:t>1/30/2020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64DA5-CD3D-4590-A511-FCD3BC7A793E}" type="datetimeFigureOut">
              <a:rPr lang="en-US" dirty="0"/>
              <a:t>1/30/2020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5661D-6934-4B32-B92C-470368BF1EC6}" type="datetimeFigureOut">
              <a:rPr lang="en-US" dirty="0"/>
              <a:t>1/30/2020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C6F822A4-8DA6-4447-9B1F-C5DB58435268}" type="datetimeFigureOut">
              <a:rPr lang="en-US" dirty="0"/>
              <a:t>1/30/2020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8D31E-DCDA-41A7-9C67-C4B11B94D21D}" type="datetimeFigureOut">
              <a:rPr lang="en-US" dirty="0"/>
              <a:t>1/30/2020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762C0-B258-48F1-ADE6-176B4174CCDD}" type="datetimeFigureOut">
              <a:rPr lang="en-US" dirty="0"/>
              <a:t>1/30/2020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919A6-33EB-49BD-A62F-1FA56B9F9712}" type="datetimeFigureOut">
              <a:rPr lang="en-US" dirty="0"/>
              <a:t>1/30/2020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E7D1B-D673-4CF6-8672-009D42ABD2A0}" type="datetimeFigureOut">
              <a:rPr lang="en-US" dirty="0"/>
              <a:t>1/30/2020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6AA21-1863-4931-97CB-99D0A168701B}" type="datetimeFigureOut">
              <a:rPr lang="en-US" dirty="0"/>
              <a:t>1/30/2020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2C379-9A7C-4C87-A116-CBE9F58B04C5}" type="datetimeFigureOut">
              <a:rPr lang="en-US" dirty="0"/>
              <a:t>1/30/2020</a:t>
            </a:fld>
            <a:endParaRPr lang="en-US" dirty="0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8664C608-40B1-4030-A28D-5B74BC98ADCE}" type="datetimeFigureOut">
              <a:rPr lang="en-US" dirty="0"/>
              <a:t>1/30/2020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hyperlink" Target="https://www.devmedia.com.br/curso/o-que-e-html/1966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Programação web – Front </a:t>
            </a:r>
            <a:r>
              <a:rPr lang="pt-BR" dirty="0" err="1"/>
              <a:t>end</a:t>
            </a:r>
            <a:endParaRPr lang="en-U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CSS - </a:t>
            </a:r>
          </a:p>
        </p:txBody>
      </p:sp>
    </p:spTree>
    <p:extLst>
      <p:ext uri="{BB962C8B-B14F-4D97-AF65-F5344CB8AC3E}">
        <p14:creationId xmlns:p14="http://schemas.microsoft.com/office/powerpoint/2010/main" val="983913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9940" y="0"/>
            <a:ext cx="12093526" cy="1609344"/>
          </a:xfrm>
        </p:spPr>
        <p:txBody>
          <a:bodyPr>
            <a:normAutofit fontScale="90000"/>
          </a:bodyPr>
          <a:lstStyle/>
          <a:p>
            <a:r>
              <a:rPr lang="pt-BR" sz="4000" dirty="0"/>
              <a:t>Definindo as regras CSS em arquivo à parte do documento HTML.</a:t>
            </a:r>
            <a:r>
              <a:rPr lang="pt-BR" dirty="0"/>
              <a:t/>
            </a:r>
            <a:br>
              <a:rPr lang="pt-BR" dirty="0"/>
            </a:br>
            <a:endParaRPr lang="en-US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/>
          <a:srcRect b="57838"/>
          <a:stretch/>
        </p:blipFill>
        <p:spPr>
          <a:xfrm>
            <a:off x="0" y="804672"/>
            <a:ext cx="12192000" cy="5154168"/>
          </a:xfrm>
          <a:prstGeom prst="rect">
            <a:avLst/>
          </a:prstGeom>
        </p:spPr>
      </p:pic>
      <p:sp>
        <p:nvSpPr>
          <p:cNvPr id="5" name="Seta para a esquerda 4"/>
          <p:cNvSpPr/>
          <p:nvPr/>
        </p:nvSpPr>
        <p:spPr>
          <a:xfrm>
            <a:off x="10304584" y="2906971"/>
            <a:ext cx="1266092" cy="94957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eta para a esquerda 8"/>
          <p:cNvSpPr/>
          <p:nvPr/>
        </p:nvSpPr>
        <p:spPr>
          <a:xfrm rot="3232261">
            <a:off x="2524565" y="5391828"/>
            <a:ext cx="726831" cy="43141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859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/>
          <a:srcRect t="-1" r="35250" b="60345"/>
          <a:stretch/>
        </p:blipFill>
        <p:spPr>
          <a:xfrm>
            <a:off x="0" y="0"/>
            <a:ext cx="12250334" cy="5146040"/>
          </a:xfrm>
          <a:prstGeom prst="rect">
            <a:avLst/>
          </a:prstGeom>
        </p:spPr>
      </p:pic>
      <p:sp>
        <p:nvSpPr>
          <p:cNvPr id="5" name="Seta para a esquerda 4"/>
          <p:cNvSpPr/>
          <p:nvPr/>
        </p:nvSpPr>
        <p:spPr>
          <a:xfrm>
            <a:off x="9481624" y="1976823"/>
            <a:ext cx="1266092" cy="94957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ítu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0461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2"/>
          <a:srcRect r="57712" b="54889"/>
          <a:stretch/>
        </p:blipFill>
        <p:spPr>
          <a:xfrm>
            <a:off x="3048" y="0"/>
            <a:ext cx="12140004" cy="6789420"/>
          </a:xfrm>
          <a:prstGeom prst="rect">
            <a:avLst/>
          </a:prstGeom>
        </p:spPr>
      </p:pic>
      <p:sp>
        <p:nvSpPr>
          <p:cNvPr id="6" name="Seta para a esquerda 5"/>
          <p:cNvSpPr/>
          <p:nvPr/>
        </p:nvSpPr>
        <p:spPr>
          <a:xfrm rot="3232261">
            <a:off x="2867465" y="5087028"/>
            <a:ext cx="726831" cy="43141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eta para a esquerda 6"/>
          <p:cNvSpPr/>
          <p:nvPr/>
        </p:nvSpPr>
        <p:spPr>
          <a:xfrm rot="17543139">
            <a:off x="10322509" y="1795560"/>
            <a:ext cx="1266092" cy="94957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8635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69850"/>
            <a:ext cx="12192000" cy="6874510"/>
          </a:xfrm>
          <a:prstGeom prst="rect">
            <a:avLst/>
          </a:prstGeom>
        </p:spPr>
      </p:pic>
      <p:sp>
        <p:nvSpPr>
          <p:cNvPr id="6" name="Seta para a esquerda 5"/>
          <p:cNvSpPr/>
          <p:nvPr/>
        </p:nvSpPr>
        <p:spPr>
          <a:xfrm>
            <a:off x="2313890" y="538260"/>
            <a:ext cx="1266092" cy="94957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29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Seta para a esquerda 4"/>
          <p:cNvSpPr/>
          <p:nvPr/>
        </p:nvSpPr>
        <p:spPr>
          <a:xfrm>
            <a:off x="3312110" y="814519"/>
            <a:ext cx="1266092" cy="94957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85722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Estrutura de uma regra CSS</a:t>
            </a:r>
            <a:endParaRPr lang="en-US" dirty="0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45133" y="1712976"/>
            <a:ext cx="8643364" cy="4051300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2567940" y="5764276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pt-BR" dirty="0"/>
              <a:t>Podemos ler a regra acima da seguinte forma: será atribuído o valor 40px à propriedade </a:t>
            </a:r>
            <a:r>
              <a:rPr lang="pt-BR" dirty="0" err="1"/>
              <a:t>font-size</a:t>
            </a:r>
            <a:r>
              <a:rPr lang="pt-BR" dirty="0"/>
              <a:t> em todos os elementos que forem selecionados pelo seletor p.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78675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2"/>
          <a:srcRect l="37134" t="11977" r="48447" b="74869"/>
          <a:stretch/>
        </p:blipFill>
        <p:spPr>
          <a:xfrm>
            <a:off x="1417320" y="883920"/>
            <a:ext cx="8305664" cy="5196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8789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-315468"/>
            <a:ext cx="10058400" cy="1609344"/>
          </a:xfrm>
        </p:spPr>
        <p:txBody>
          <a:bodyPr/>
          <a:lstStyle/>
          <a:p>
            <a:r>
              <a:rPr lang="en-US" smtClean="0"/>
              <a:t>Tipos de seletores</a:t>
            </a:r>
            <a:endParaRPr lang="en-US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92608" y="1024128"/>
            <a:ext cx="10058400" cy="4050792"/>
          </a:xfrm>
        </p:spPr>
        <p:txBody>
          <a:bodyPr>
            <a:noAutofit/>
          </a:bodyPr>
          <a:lstStyle/>
          <a:p>
            <a:r>
              <a:rPr lang="pt-BR" sz="3600" dirty="0"/>
              <a:t>Na linguagem CSS existem diversos tipos de seletores, sendo os principais</a:t>
            </a:r>
            <a:r>
              <a:rPr lang="pt-BR" sz="3600" dirty="0" smtClean="0"/>
              <a:t>:</a:t>
            </a:r>
          </a:p>
          <a:p>
            <a:pPr lvl="1"/>
            <a:r>
              <a:rPr lang="pt-BR" sz="3200" dirty="0"/>
              <a:t>Seletor universal</a:t>
            </a:r>
          </a:p>
          <a:p>
            <a:pPr lvl="1"/>
            <a:r>
              <a:rPr lang="pt-BR" sz="3200" dirty="0"/>
              <a:t>Seletor de tipo</a:t>
            </a:r>
          </a:p>
          <a:p>
            <a:pPr lvl="1"/>
            <a:r>
              <a:rPr lang="pt-BR" sz="3200" dirty="0"/>
              <a:t>Seletor de descendentes</a:t>
            </a:r>
          </a:p>
          <a:p>
            <a:pPr lvl="1"/>
            <a:r>
              <a:rPr lang="pt-BR" sz="3200" dirty="0"/>
              <a:t>Seletor de filhos</a:t>
            </a:r>
          </a:p>
          <a:p>
            <a:pPr lvl="1"/>
            <a:r>
              <a:rPr lang="pt-BR" sz="3200" dirty="0"/>
              <a:t>Seletor de irmão adjacente</a:t>
            </a:r>
          </a:p>
          <a:p>
            <a:pPr lvl="1"/>
            <a:r>
              <a:rPr lang="pt-BR" sz="3200" dirty="0"/>
              <a:t>Seletor de atributos</a:t>
            </a:r>
          </a:p>
          <a:p>
            <a:pPr lvl="1"/>
            <a:r>
              <a:rPr lang="pt-BR" sz="3200" dirty="0"/>
              <a:t>Seletor de id</a:t>
            </a:r>
          </a:p>
          <a:p>
            <a:pPr lvl="1"/>
            <a:r>
              <a:rPr lang="pt-BR" sz="3200" dirty="0"/>
              <a:t>Seletor de classe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496995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-284988"/>
            <a:ext cx="10058400" cy="1609344"/>
          </a:xfrm>
        </p:spPr>
        <p:txBody>
          <a:bodyPr/>
          <a:lstStyle/>
          <a:p>
            <a:r>
              <a:rPr lang="en-US" dirty="0" err="1"/>
              <a:t>Seletor</a:t>
            </a:r>
            <a:r>
              <a:rPr lang="en-US" dirty="0"/>
              <a:t> universal 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742188" y="970788"/>
            <a:ext cx="10058400" cy="4050792"/>
          </a:xfrm>
        </p:spPr>
        <p:txBody>
          <a:bodyPr/>
          <a:lstStyle/>
          <a:p>
            <a:r>
              <a:rPr lang="pt-BR" dirty="0"/>
              <a:t>O seletor universal seleciona todos os elementos de um documento HTML</a:t>
            </a:r>
            <a:r>
              <a:rPr lang="pt-BR" dirty="0" smtClean="0"/>
              <a:t>.</a:t>
            </a:r>
          </a:p>
          <a:p>
            <a:endParaRPr lang="pt-BR" dirty="0"/>
          </a:p>
          <a:p>
            <a:endParaRPr lang="pt-BR" dirty="0" smtClean="0"/>
          </a:p>
          <a:p>
            <a:endParaRPr lang="pt-BR" dirty="0"/>
          </a:p>
          <a:p>
            <a:endParaRPr lang="pt-BR" dirty="0" smtClean="0"/>
          </a:p>
          <a:p>
            <a:endParaRPr lang="en-US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9761" y="2205990"/>
            <a:ext cx="6483973" cy="2625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5579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07" y="1274064"/>
            <a:ext cx="12297329" cy="3838956"/>
          </a:xfrm>
          <a:prstGeom prst="rect">
            <a:avLst/>
          </a:prstGeom>
        </p:spPr>
      </p:pic>
      <p:sp>
        <p:nvSpPr>
          <p:cNvPr id="5" name="Seta para a esquerda 4"/>
          <p:cNvSpPr/>
          <p:nvPr/>
        </p:nvSpPr>
        <p:spPr>
          <a:xfrm>
            <a:off x="4716780" y="3962400"/>
            <a:ext cx="906780" cy="51816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eta para a esquerda 5"/>
          <p:cNvSpPr/>
          <p:nvPr/>
        </p:nvSpPr>
        <p:spPr>
          <a:xfrm>
            <a:off x="9974580" y="3550920"/>
            <a:ext cx="906780" cy="51816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5840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98DD20BB-6149-4106-8719-419B572B3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7B704069-B3A2-441B-A284-E40AE0A955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Picture 4" descr="Resultado de imagem para html css javascript&quot;">
            <a:extLst>
              <a:ext uri="{FF2B5EF4-FFF2-40B4-BE49-F238E27FC236}">
                <a16:creationId xmlns:a16="http://schemas.microsoft.com/office/drawing/2014/main" xmlns="" id="{59C0695A-5FEE-4086-A711-90F06E878B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853" y="1007951"/>
            <a:ext cx="9778100" cy="488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2763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  <p:sp>
        <p:nvSpPr>
          <p:cNvPr id="5" name="Seta para a esquerda 4"/>
          <p:cNvSpPr/>
          <p:nvPr/>
        </p:nvSpPr>
        <p:spPr>
          <a:xfrm>
            <a:off x="2781300" y="2910840"/>
            <a:ext cx="906780" cy="51816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eta para a esquerda 5"/>
          <p:cNvSpPr/>
          <p:nvPr/>
        </p:nvSpPr>
        <p:spPr>
          <a:xfrm>
            <a:off x="11206734" y="1776984"/>
            <a:ext cx="906780" cy="51816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0182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6668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Seletor</a:t>
            </a:r>
            <a:r>
              <a:rPr lang="en-US" dirty="0"/>
              <a:t> de </a:t>
            </a:r>
            <a:r>
              <a:rPr lang="en-US" dirty="0" err="1"/>
              <a:t>tipo</a:t>
            </a:r>
            <a:endParaRPr lang="en-US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O seletor de tipo seleciona todos os elementos com </a:t>
            </a:r>
            <a:r>
              <a:rPr lang="pt-BR" dirty="0" err="1"/>
              <a:t>tag</a:t>
            </a:r>
            <a:r>
              <a:rPr lang="pt-BR" dirty="0"/>
              <a:t> igual ao tipo indicado na </a:t>
            </a:r>
            <a:r>
              <a:rPr lang="pt-BR" dirty="0" smtClean="0"/>
              <a:t>declaração </a:t>
            </a:r>
            <a:r>
              <a:rPr lang="pt-BR" dirty="0"/>
              <a:t>da regra CSS</a:t>
            </a:r>
            <a:r>
              <a:rPr lang="pt-BR" dirty="0" smtClean="0"/>
              <a:t>.</a:t>
            </a:r>
          </a:p>
          <a:p>
            <a:endParaRPr lang="pt-BR" dirty="0"/>
          </a:p>
          <a:p>
            <a:endParaRPr lang="en-US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2"/>
          <a:srcRect l="37134" t="11977" r="48447" b="74869"/>
          <a:stretch/>
        </p:blipFill>
        <p:spPr>
          <a:xfrm>
            <a:off x="3261359" y="2923032"/>
            <a:ext cx="5236709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9273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Espaço Reservado para Conteúdo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46284" y="556260"/>
            <a:ext cx="11811967" cy="6210300"/>
          </a:xfrm>
          <a:prstGeom prst="rect">
            <a:avLst/>
          </a:prstGeom>
        </p:spPr>
      </p:pic>
      <p:sp>
        <p:nvSpPr>
          <p:cNvPr id="6" name="Seta para a esquerda 5"/>
          <p:cNvSpPr/>
          <p:nvPr/>
        </p:nvSpPr>
        <p:spPr>
          <a:xfrm>
            <a:off x="4213860" y="2430780"/>
            <a:ext cx="906780" cy="51816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eta para a esquerda 6"/>
          <p:cNvSpPr/>
          <p:nvPr/>
        </p:nvSpPr>
        <p:spPr>
          <a:xfrm>
            <a:off x="9189720" y="1834896"/>
            <a:ext cx="906780" cy="51816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1504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758940"/>
          </a:xfrm>
          <a:prstGeom prst="rect">
            <a:avLst/>
          </a:prstGeom>
        </p:spPr>
      </p:pic>
      <p:sp>
        <p:nvSpPr>
          <p:cNvPr id="5" name="Seta para a esquerda 4"/>
          <p:cNvSpPr/>
          <p:nvPr/>
        </p:nvSpPr>
        <p:spPr>
          <a:xfrm>
            <a:off x="2476500" y="5913120"/>
            <a:ext cx="906780" cy="51816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eta para a esquerda 5"/>
          <p:cNvSpPr/>
          <p:nvPr/>
        </p:nvSpPr>
        <p:spPr>
          <a:xfrm>
            <a:off x="2727960" y="2060448"/>
            <a:ext cx="906780" cy="51816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eta para a esquerda 6"/>
          <p:cNvSpPr/>
          <p:nvPr/>
        </p:nvSpPr>
        <p:spPr>
          <a:xfrm rot="18061181">
            <a:off x="10221468" y="1165860"/>
            <a:ext cx="906780" cy="51816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eta para a esquerda 7"/>
          <p:cNvSpPr/>
          <p:nvPr/>
        </p:nvSpPr>
        <p:spPr>
          <a:xfrm>
            <a:off x="6713220" y="3002280"/>
            <a:ext cx="906780" cy="51816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3653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06680"/>
            <a:ext cx="12192000" cy="6964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3317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AutoShape 2" descr="Resultado de imagem para casos de famili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8" name="Picture 4" descr="Resultado de imagem para casos de familia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75" y="1060268"/>
            <a:ext cx="10995476" cy="4183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20559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9248" y="0"/>
            <a:ext cx="10058400" cy="1609344"/>
          </a:xfrm>
        </p:spPr>
        <p:txBody>
          <a:bodyPr/>
          <a:lstStyle/>
          <a:p>
            <a:r>
              <a:rPr lang="en-US" dirty="0" err="1"/>
              <a:t>Seletor</a:t>
            </a:r>
            <a:r>
              <a:rPr lang="en-US" dirty="0"/>
              <a:t> de </a:t>
            </a:r>
            <a:r>
              <a:rPr lang="en-US" dirty="0" err="1"/>
              <a:t>descendentes</a:t>
            </a:r>
            <a:endParaRPr lang="en-US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05968" y="1382268"/>
            <a:ext cx="10058400" cy="4050792"/>
          </a:xfrm>
        </p:spPr>
        <p:txBody>
          <a:bodyPr/>
          <a:lstStyle/>
          <a:p>
            <a:pPr algn="just"/>
            <a:r>
              <a:rPr lang="pt-BR" dirty="0"/>
              <a:t>Chamamos de seletor de descendentes a seleção de um ou mais elementos fazendo o uso de outros seletores separados por espaços. Um espaço indica que os elementos selecionados pelo seletor à sua direita são filhos diretos </a:t>
            </a:r>
            <a:r>
              <a:rPr lang="pt-BR" dirty="0" smtClean="0"/>
              <a:t>dos </a:t>
            </a:r>
            <a:r>
              <a:rPr lang="pt-BR" dirty="0"/>
              <a:t>elementos selecionados pelo seletor à sua esquerda.</a:t>
            </a:r>
            <a:endParaRPr lang="en-US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6364" y="2867977"/>
            <a:ext cx="7706489" cy="2260283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617220" y="5433060"/>
            <a:ext cx="105537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/>
              <a:t>No exemplo a seguir iremos selecionar todos os elementos que possuem a </a:t>
            </a:r>
            <a:r>
              <a:rPr lang="pt-BR" dirty="0" err="1"/>
              <a:t>tag</a:t>
            </a:r>
            <a:r>
              <a:rPr lang="pt-BR" dirty="0"/>
              <a:t> </a:t>
            </a:r>
            <a:r>
              <a:rPr lang="pt-BR" dirty="0">
                <a:solidFill>
                  <a:schemeClr val="accent1"/>
                </a:solidFill>
              </a:rPr>
              <a:t>a</a:t>
            </a:r>
            <a:r>
              <a:rPr lang="pt-BR" dirty="0"/>
              <a:t> e que sejam filhos diretos de elementos com a </a:t>
            </a:r>
            <a:r>
              <a:rPr lang="pt-BR" dirty="0" err="1"/>
              <a:t>tag</a:t>
            </a:r>
            <a:r>
              <a:rPr lang="pt-BR" dirty="0"/>
              <a:t> </a:t>
            </a:r>
            <a:r>
              <a:rPr lang="pt-BR" dirty="0">
                <a:solidFill>
                  <a:schemeClr val="accent1"/>
                </a:solidFill>
              </a:rPr>
              <a:t>p</a:t>
            </a:r>
            <a:r>
              <a:rPr lang="pt-BR" dirty="0"/>
              <a:t>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80100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352" y="335280"/>
            <a:ext cx="11794508" cy="6065520"/>
          </a:xfrm>
          <a:prstGeom prst="rect">
            <a:avLst/>
          </a:prstGeom>
        </p:spPr>
      </p:pic>
      <p:sp>
        <p:nvSpPr>
          <p:cNvPr id="5" name="Seta para a esquerda 4"/>
          <p:cNvSpPr/>
          <p:nvPr/>
        </p:nvSpPr>
        <p:spPr>
          <a:xfrm rot="18477384">
            <a:off x="4591779" y="4312920"/>
            <a:ext cx="906780" cy="51816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eta para a esquerda 5"/>
          <p:cNvSpPr/>
          <p:nvPr/>
        </p:nvSpPr>
        <p:spPr>
          <a:xfrm rot="18477384">
            <a:off x="8516079" y="1984248"/>
            <a:ext cx="906780" cy="51816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7235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64012"/>
            <a:ext cx="12192000" cy="6793988"/>
          </a:xfrm>
          <a:prstGeom prst="rect">
            <a:avLst/>
          </a:prstGeom>
        </p:spPr>
      </p:pic>
      <p:sp>
        <p:nvSpPr>
          <p:cNvPr id="5" name="Seta para a esquerda 4"/>
          <p:cNvSpPr/>
          <p:nvPr/>
        </p:nvSpPr>
        <p:spPr>
          <a:xfrm>
            <a:off x="3284220" y="6339840"/>
            <a:ext cx="906780" cy="51816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eta para a esquerda 5"/>
          <p:cNvSpPr/>
          <p:nvPr/>
        </p:nvSpPr>
        <p:spPr>
          <a:xfrm rot="16979693">
            <a:off x="9105900" y="1030224"/>
            <a:ext cx="906780" cy="51816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eta para a esquerda 6"/>
          <p:cNvSpPr/>
          <p:nvPr/>
        </p:nvSpPr>
        <p:spPr>
          <a:xfrm rot="18477384">
            <a:off x="2801079" y="1912620"/>
            <a:ext cx="906780" cy="51816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eta para a esquerda 7"/>
          <p:cNvSpPr/>
          <p:nvPr/>
        </p:nvSpPr>
        <p:spPr>
          <a:xfrm rot="18951573">
            <a:off x="4952999" y="3078480"/>
            <a:ext cx="906780" cy="51816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eta para a esquerda 8"/>
          <p:cNvSpPr/>
          <p:nvPr/>
        </p:nvSpPr>
        <p:spPr>
          <a:xfrm rot="18365665">
            <a:off x="7909560" y="3201926"/>
            <a:ext cx="906780" cy="51816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eta para a esquerda 9"/>
          <p:cNvSpPr/>
          <p:nvPr/>
        </p:nvSpPr>
        <p:spPr>
          <a:xfrm rot="18209548">
            <a:off x="10825643" y="3825240"/>
            <a:ext cx="906780" cy="51816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9382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Por que o CSS foi criado</a:t>
            </a:r>
            <a:r>
              <a:rPr lang="pt-BR" dirty="0" smtClean="0"/>
              <a:t>?</a:t>
            </a:r>
            <a:endParaRPr lang="en-US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98474" y="1889291"/>
            <a:ext cx="11128248" cy="4546678"/>
          </a:xfrm>
        </p:spPr>
        <p:txBody>
          <a:bodyPr>
            <a:normAutofit/>
          </a:bodyPr>
          <a:lstStyle/>
          <a:p>
            <a:pPr algn="just"/>
            <a:r>
              <a:rPr lang="pt-BR" dirty="0"/>
              <a:t>Com a evolução dos recursos de programação, as tecnologias estavam adotando cada vez mais estilos e variações para deixá-las mais elegantes e atrativas para os usuários. Com isto, linguagens de marcação simples como o </a:t>
            </a:r>
            <a:r>
              <a:rPr lang="pt-BR" dirty="0">
                <a:solidFill>
                  <a:srgbClr val="92D050"/>
                </a:solidFill>
              </a:rPr>
              <a:t>HTML</a:t>
            </a:r>
            <a:r>
              <a:rPr lang="pt-BR" dirty="0"/>
              <a:t>, que era destinada para apresentar os conteúdos, também precisaram ser aprimoradas</a:t>
            </a:r>
            <a:r>
              <a:rPr lang="pt-BR" dirty="0" smtClean="0"/>
              <a:t>.</a:t>
            </a:r>
          </a:p>
          <a:p>
            <a:pPr algn="just"/>
            <a:r>
              <a:rPr lang="pt-BR" dirty="0"/>
              <a:t>Foram criadas novas </a:t>
            </a:r>
            <a:r>
              <a:rPr lang="pt-BR" dirty="0" err="1"/>
              <a:t>tags</a:t>
            </a:r>
            <a:r>
              <a:rPr lang="pt-BR" dirty="0"/>
              <a:t> e atributos de </a:t>
            </a:r>
            <a:r>
              <a:rPr lang="pt-BR" dirty="0">
                <a:solidFill>
                  <a:srgbClr val="92D050"/>
                </a:solidFill>
              </a:rPr>
              <a:t>estilo</a:t>
            </a:r>
            <a:r>
              <a:rPr lang="pt-BR" dirty="0"/>
              <a:t> para o HTML e em resumo, ele passou a exercer tanto a função de estruturar o conteúdo quanto de apresentá-lo para o usuário final. Entretanto, isto começou a trazer um problema para os desenvolvedores, </a:t>
            </a:r>
            <a:r>
              <a:rPr lang="pt-BR" dirty="0">
                <a:solidFill>
                  <a:srgbClr val="92D050"/>
                </a:solidFill>
              </a:rPr>
              <a:t>pois não havia uma forma de definir</a:t>
            </a:r>
            <a:r>
              <a:rPr lang="pt-BR" dirty="0"/>
              <a:t>, por exemplo, um padrão para todos os cabeçalhos ou conteúdos em diversas páginas. Ou seja, as alterações teriam que ser </a:t>
            </a:r>
            <a:r>
              <a:rPr lang="pt-BR" dirty="0">
                <a:solidFill>
                  <a:srgbClr val="92D050"/>
                </a:solidFill>
              </a:rPr>
              <a:t>feitas manualmente, uma a uma</a:t>
            </a:r>
            <a:r>
              <a:rPr lang="pt-BR" dirty="0" smtClean="0"/>
              <a:t>.</a:t>
            </a:r>
          </a:p>
          <a:p>
            <a:pPr algn="just"/>
            <a:r>
              <a:rPr lang="pt-BR" dirty="0"/>
              <a:t>A partir destas complicações, nasceu o </a:t>
            </a:r>
            <a:r>
              <a:rPr lang="pt-BR" dirty="0">
                <a:solidFill>
                  <a:srgbClr val="92D050"/>
                </a:solidFill>
              </a:rPr>
              <a:t>CSS</a:t>
            </a:r>
            <a:r>
              <a:rPr lang="pt-BR" dirty="0"/>
              <a:t>. Primariamente, foi desenvolvido para habilitar a separação do conteúdo e formato de um documento (na linguagem de formatação utilizada) de sua apresentação, incluindo elementos como </a:t>
            </a:r>
            <a:r>
              <a:rPr lang="pt-BR" dirty="0">
                <a:solidFill>
                  <a:srgbClr val="92D050"/>
                </a:solidFill>
              </a:rPr>
              <a:t>cores, formatos de fontes e layout. </a:t>
            </a:r>
            <a:r>
              <a:rPr lang="pt-BR" dirty="0"/>
              <a:t>Esta separação proporcionou uma maior </a:t>
            </a:r>
            <a:r>
              <a:rPr lang="pt-BR" dirty="0">
                <a:solidFill>
                  <a:srgbClr val="92D050"/>
                </a:solidFill>
              </a:rPr>
              <a:t>flexibilidade</a:t>
            </a:r>
            <a:r>
              <a:rPr lang="pt-BR" dirty="0"/>
              <a:t> e controle na especificação de como as características serão exibidas, permitiu um compartilhamento de formato e reduziu a repetição no conteúdo estrutural de um documento.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4435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1130"/>
            <a:ext cx="12192000" cy="6706870"/>
          </a:xfrm>
          <a:prstGeom prst="rect">
            <a:avLst/>
          </a:prstGeom>
        </p:spPr>
      </p:pic>
      <p:sp>
        <p:nvSpPr>
          <p:cNvPr id="5" name="Seta para a esquerda 4"/>
          <p:cNvSpPr/>
          <p:nvPr/>
        </p:nvSpPr>
        <p:spPr>
          <a:xfrm rot="18477384">
            <a:off x="4827998" y="1547063"/>
            <a:ext cx="906780" cy="51816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eta para a esquerda 5"/>
          <p:cNvSpPr/>
          <p:nvPr/>
        </p:nvSpPr>
        <p:spPr>
          <a:xfrm rot="1882334">
            <a:off x="4248879" y="2788249"/>
            <a:ext cx="906780" cy="51816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4728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-133919" y="-429768"/>
            <a:ext cx="10058400" cy="1609344"/>
          </a:xfrm>
        </p:spPr>
        <p:txBody>
          <a:bodyPr/>
          <a:lstStyle/>
          <a:p>
            <a:r>
              <a:rPr lang="en-US" dirty="0" err="1"/>
              <a:t>Seletor</a:t>
            </a:r>
            <a:r>
              <a:rPr lang="en-US" dirty="0"/>
              <a:t> de </a:t>
            </a:r>
            <a:r>
              <a:rPr lang="en-US" dirty="0" err="1"/>
              <a:t>filhos</a:t>
            </a:r>
            <a:endParaRPr lang="en-US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20724" y="825043"/>
            <a:ext cx="12071276" cy="4050792"/>
          </a:xfrm>
        </p:spPr>
        <p:txBody>
          <a:bodyPr/>
          <a:lstStyle/>
          <a:p>
            <a:pPr algn="just"/>
            <a:r>
              <a:rPr lang="pt-BR" dirty="0"/>
              <a:t>Chamamos de seletor de filhos a seleção de </a:t>
            </a:r>
            <a:r>
              <a:rPr lang="pt-BR" dirty="0">
                <a:solidFill>
                  <a:srgbClr val="92D050"/>
                </a:solidFill>
              </a:rPr>
              <a:t>um ou mais elementos fazendo o uso de outros seletores separados pelo caracter</a:t>
            </a:r>
            <a:r>
              <a:rPr lang="pt-BR" dirty="0"/>
              <a:t>e &gt;. Um caractere </a:t>
            </a:r>
            <a:r>
              <a:rPr lang="pt-BR" dirty="0">
                <a:solidFill>
                  <a:srgbClr val="92D050"/>
                </a:solidFill>
              </a:rPr>
              <a:t>&gt;</a:t>
            </a:r>
            <a:r>
              <a:rPr lang="pt-BR" dirty="0"/>
              <a:t> indica que os elementos selecionados pelo seletor à sua direita </a:t>
            </a:r>
            <a:r>
              <a:rPr lang="pt-BR" dirty="0">
                <a:solidFill>
                  <a:srgbClr val="92D050"/>
                </a:solidFill>
              </a:rPr>
              <a:t>são filhos direto</a:t>
            </a:r>
            <a:r>
              <a:rPr lang="pt-BR" dirty="0"/>
              <a:t>s dos elementos selecionados pelo seletor à sua esquerda.</a:t>
            </a:r>
            <a:endParaRPr lang="en-US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1234" y="1673226"/>
            <a:ext cx="7450256" cy="2807343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0" y="5369485"/>
            <a:ext cx="121920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800" dirty="0"/>
              <a:t>No exemplo a seguir iremos selecionar todos os elementos que possuem a </a:t>
            </a:r>
            <a:r>
              <a:rPr lang="pt-BR" sz="2800" dirty="0" err="1"/>
              <a:t>tag</a:t>
            </a:r>
            <a:r>
              <a:rPr lang="pt-BR" sz="2800" dirty="0"/>
              <a:t> a e que sejam filhos diretos de elementos com a </a:t>
            </a:r>
            <a:r>
              <a:rPr lang="pt-BR" sz="2800" dirty="0" err="1"/>
              <a:t>tag</a:t>
            </a:r>
            <a:r>
              <a:rPr lang="pt-BR" sz="2800" dirty="0"/>
              <a:t> p.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2553844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881" y="484632"/>
            <a:ext cx="11540020" cy="5916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0164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1719"/>
            <a:ext cx="12192000" cy="6889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1457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0914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-307848"/>
            <a:ext cx="10058400" cy="1609344"/>
          </a:xfrm>
        </p:spPr>
        <p:txBody>
          <a:bodyPr/>
          <a:lstStyle/>
          <a:p>
            <a:r>
              <a:rPr lang="en-US" dirty="0" err="1"/>
              <a:t>Seletor</a:t>
            </a:r>
            <a:r>
              <a:rPr lang="en-US" dirty="0"/>
              <a:t> de </a:t>
            </a:r>
            <a:r>
              <a:rPr lang="en-US" dirty="0" err="1"/>
              <a:t>irmão</a:t>
            </a:r>
            <a:r>
              <a:rPr lang="en-US" dirty="0"/>
              <a:t> </a:t>
            </a:r>
            <a:r>
              <a:rPr lang="en-US" dirty="0" err="1"/>
              <a:t>adjacente</a:t>
            </a:r>
            <a:endParaRPr lang="en-US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0" y="1039368"/>
            <a:ext cx="12192000" cy="5818632"/>
          </a:xfrm>
        </p:spPr>
        <p:txBody>
          <a:bodyPr/>
          <a:lstStyle/>
          <a:p>
            <a:r>
              <a:rPr lang="pt-BR" dirty="0"/>
              <a:t>Chamamos de seletor de irmão adjacente a seleção de </a:t>
            </a:r>
            <a:r>
              <a:rPr lang="pt-BR" dirty="0">
                <a:solidFill>
                  <a:srgbClr val="92D050"/>
                </a:solidFill>
              </a:rPr>
              <a:t>um ou mais elementos </a:t>
            </a:r>
            <a:r>
              <a:rPr lang="pt-BR" dirty="0"/>
              <a:t>fazendo o uso de outros seletores separados </a:t>
            </a:r>
            <a:r>
              <a:rPr lang="pt-BR" dirty="0">
                <a:solidFill>
                  <a:srgbClr val="92D050"/>
                </a:solidFill>
              </a:rPr>
              <a:t>pelo caractere +. </a:t>
            </a:r>
            <a:r>
              <a:rPr lang="pt-BR" dirty="0"/>
              <a:t>Um caractere + </a:t>
            </a:r>
            <a:r>
              <a:rPr lang="pt-BR" dirty="0">
                <a:solidFill>
                  <a:srgbClr val="92D050"/>
                </a:solidFill>
              </a:rPr>
              <a:t>indica que os elementos selecionados pelo seletor à sua direita sejam irmãos e imediatamente precedidos pelos elementos selecionados pelo seletor à sua esquerda</a:t>
            </a:r>
            <a:r>
              <a:rPr lang="pt-BR" dirty="0"/>
              <a:t>.</a:t>
            </a:r>
            <a:endParaRPr lang="en-US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580" y="2707957"/>
            <a:ext cx="3901440" cy="2371725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4935" y="2584322"/>
            <a:ext cx="5092554" cy="2627758"/>
          </a:xfrm>
          <a:prstGeom prst="rect">
            <a:avLst/>
          </a:prstGeom>
        </p:spPr>
      </p:pic>
      <p:sp>
        <p:nvSpPr>
          <p:cNvPr id="6" name="Retângulo 5"/>
          <p:cNvSpPr/>
          <p:nvPr/>
        </p:nvSpPr>
        <p:spPr>
          <a:xfrm>
            <a:off x="1082540" y="5212080"/>
            <a:ext cx="281840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Seletor</a:t>
            </a:r>
            <a:r>
              <a:rPr lang="en-US" dirty="0"/>
              <a:t> de </a:t>
            </a:r>
            <a:r>
              <a:rPr lang="en-US" dirty="0" err="1" smtClean="0"/>
              <a:t>descendentes</a:t>
            </a:r>
            <a:endParaRPr lang="en-US" dirty="0" smtClean="0"/>
          </a:p>
          <a:p>
            <a:r>
              <a:rPr lang="pt-BR" dirty="0" err="1" smtClean="0"/>
              <a:t>Tags</a:t>
            </a:r>
            <a:r>
              <a:rPr lang="pt-BR" dirty="0" smtClean="0"/>
              <a:t> p filhos de </a:t>
            </a:r>
            <a:r>
              <a:rPr lang="pt-BR" dirty="0" err="1" smtClean="0"/>
              <a:t>form</a:t>
            </a:r>
            <a:endParaRPr lang="en-US" dirty="0"/>
          </a:p>
        </p:txBody>
      </p:sp>
      <p:sp>
        <p:nvSpPr>
          <p:cNvPr id="7" name="Retângulo 6"/>
          <p:cNvSpPr/>
          <p:nvPr/>
        </p:nvSpPr>
        <p:spPr>
          <a:xfrm>
            <a:off x="5624060" y="5212080"/>
            <a:ext cx="396871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Seletor</a:t>
            </a:r>
            <a:r>
              <a:rPr lang="en-US" dirty="0"/>
              <a:t> de </a:t>
            </a:r>
            <a:r>
              <a:rPr lang="en-US" dirty="0" err="1"/>
              <a:t>irmão</a:t>
            </a:r>
            <a:r>
              <a:rPr lang="en-US" dirty="0"/>
              <a:t> </a:t>
            </a:r>
            <a:r>
              <a:rPr lang="en-US" dirty="0" err="1"/>
              <a:t>adjacente</a:t>
            </a:r>
            <a:endParaRPr lang="en-US" dirty="0" smtClean="0"/>
          </a:p>
          <a:p>
            <a:r>
              <a:rPr lang="pt-BR" dirty="0" err="1" smtClean="0"/>
              <a:t>Tags</a:t>
            </a:r>
            <a:r>
              <a:rPr lang="pt-BR" dirty="0" smtClean="0"/>
              <a:t> p irmão (próxima </a:t>
            </a:r>
            <a:r>
              <a:rPr lang="pt-BR" dirty="0" err="1" smtClean="0"/>
              <a:t>tag</a:t>
            </a:r>
            <a:r>
              <a:rPr lang="pt-BR" dirty="0" smtClean="0"/>
              <a:t>) de </a:t>
            </a:r>
            <a:r>
              <a:rPr lang="pt-BR" dirty="0" err="1" smtClean="0"/>
              <a:t>form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507684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80739" cy="6690167"/>
          </a:xfrm>
          <a:prstGeom prst="rect">
            <a:avLst/>
          </a:prstGeom>
        </p:spPr>
      </p:pic>
      <p:sp>
        <p:nvSpPr>
          <p:cNvPr id="5" name="Seta para a esquerda 4"/>
          <p:cNvSpPr/>
          <p:nvPr/>
        </p:nvSpPr>
        <p:spPr>
          <a:xfrm rot="18477384">
            <a:off x="4990044" y="4589597"/>
            <a:ext cx="906780" cy="51816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eta para a esquerda 5"/>
          <p:cNvSpPr/>
          <p:nvPr/>
        </p:nvSpPr>
        <p:spPr>
          <a:xfrm rot="18477384">
            <a:off x="7941588" y="1240275"/>
            <a:ext cx="906780" cy="51816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31224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Seta para a esquerda 4"/>
          <p:cNvSpPr/>
          <p:nvPr/>
        </p:nvSpPr>
        <p:spPr>
          <a:xfrm rot="18477384">
            <a:off x="3149670" y="5908142"/>
            <a:ext cx="906780" cy="51816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eta para a esquerda 5"/>
          <p:cNvSpPr/>
          <p:nvPr/>
        </p:nvSpPr>
        <p:spPr>
          <a:xfrm rot="18477384">
            <a:off x="2987623" y="2054742"/>
            <a:ext cx="906780" cy="51816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eta para a esquerda 6"/>
          <p:cNvSpPr/>
          <p:nvPr/>
        </p:nvSpPr>
        <p:spPr>
          <a:xfrm rot="18477384">
            <a:off x="9411575" y="1057149"/>
            <a:ext cx="906780" cy="51816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eta para a esquerda 7"/>
          <p:cNvSpPr/>
          <p:nvPr/>
        </p:nvSpPr>
        <p:spPr>
          <a:xfrm rot="8199522">
            <a:off x="3657228" y="3071184"/>
            <a:ext cx="906780" cy="51816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eta para a esquerda 8"/>
          <p:cNvSpPr/>
          <p:nvPr/>
        </p:nvSpPr>
        <p:spPr>
          <a:xfrm rot="21376114">
            <a:off x="7191968" y="2987633"/>
            <a:ext cx="906780" cy="51816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eta para a esquerda 9"/>
          <p:cNvSpPr/>
          <p:nvPr/>
        </p:nvSpPr>
        <p:spPr>
          <a:xfrm rot="18477384">
            <a:off x="6697998" y="3392674"/>
            <a:ext cx="906780" cy="51816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eta para a esquerda 10"/>
          <p:cNvSpPr/>
          <p:nvPr/>
        </p:nvSpPr>
        <p:spPr>
          <a:xfrm rot="18477384">
            <a:off x="7815567" y="3504472"/>
            <a:ext cx="906780" cy="51816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205279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61562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-348745"/>
            <a:ext cx="10058400" cy="1609344"/>
          </a:xfrm>
        </p:spPr>
        <p:txBody>
          <a:bodyPr/>
          <a:lstStyle/>
          <a:p>
            <a:r>
              <a:rPr lang="en-US" dirty="0" err="1"/>
              <a:t>Seletor</a:t>
            </a:r>
            <a:r>
              <a:rPr lang="en-US" dirty="0"/>
              <a:t> de </a:t>
            </a:r>
            <a:r>
              <a:rPr lang="en-US" dirty="0" err="1"/>
              <a:t>atributos</a:t>
            </a:r>
            <a:endParaRPr lang="en-US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43873" y="1056537"/>
            <a:ext cx="11893798" cy="4050792"/>
          </a:xfrm>
        </p:spPr>
        <p:txBody>
          <a:bodyPr/>
          <a:lstStyle/>
          <a:p>
            <a:pPr algn="just"/>
            <a:r>
              <a:rPr lang="pt-BR" dirty="0"/>
              <a:t>O seletor de </a:t>
            </a:r>
            <a:r>
              <a:rPr lang="pt-BR" dirty="0">
                <a:solidFill>
                  <a:srgbClr val="92D050"/>
                </a:solidFill>
              </a:rPr>
              <a:t>atributos</a:t>
            </a:r>
            <a:r>
              <a:rPr lang="pt-BR" dirty="0"/>
              <a:t> seleciona </a:t>
            </a:r>
            <a:r>
              <a:rPr lang="pt-BR" dirty="0">
                <a:solidFill>
                  <a:srgbClr val="92D050"/>
                </a:solidFill>
              </a:rPr>
              <a:t>um ou mais elementos </a:t>
            </a:r>
            <a:r>
              <a:rPr lang="pt-BR" dirty="0"/>
              <a:t>que </a:t>
            </a:r>
            <a:r>
              <a:rPr lang="pt-BR" dirty="0">
                <a:solidFill>
                  <a:srgbClr val="92D050"/>
                </a:solidFill>
              </a:rPr>
              <a:t>possuam o atributo </a:t>
            </a:r>
            <a:r>
              <a:rPr lang="pt-BR" dirty="0"/>
              <a:t>ou o </a:t>
            </a:r>
            <a:r>
              <a:rPr lang="pt-BR" dirty="0">
                <a:solidFill>
                  <a:srgbClr val="92D050"/>
                </a:solidFill>
              </a:rPr>
              <a:t>atributo juntamente com o seu valor da mesma forma</a:t>
            </a:r>
            <a:r>
              <a:rPr lang="pt-BR" dirty="0"/>
              <a:t> como é indicada pelo seletor na declaração da regra CSS. Os atributos são informados dentro de colchetes </a:t>
            </a:r>
            <a:r>
              <a:rPr lang="pt-BR" dirty="0">
                <a:solidFill>
                  <a:srgbClr val="92D050"/>
                </a:solidFill>
              </a:rPr>
              <a:t>[]</a:t>
            </a:r>
            <a:r>
              <a:rPr lang="pt-BR" dirty="0"/>
              <a:t>.</a:t>
            </a:r>
            <a:endParaRPr lang="en-US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4403" y="2451964"/>
            <a:ext cx="6592548" cy="3786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9773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700" y="0"/>
            <a:ext cx="10058400" cy="1609344"/>
          </a:xfrm>
        </p:spPr>
        <p:txBody>
          <a:bodyPr/>
          <a:lstStyle/>
          <a:p>
            <a:r>
              <a:rPr lang="en-US" b="1" dirty="0">
                <a:hlinkClick r:id="rId2" tooltip="Curso"/>
              </a:rPr>
              <a:t>O que é CSS?</a:t>
            </a:r>
            <a:endParaRPr lang="en-US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04648" y="1207008"/>
            <a:ext cx="11951364" cy="4050792"/>
          </a:xfrm>
        </p:spPr>
        <p:txBody>
          <a:bodyPr>
            <a:normAutofit fontScale="92500" lnSpcReduction="20000"/>
          </a:bodyPr>
          <a:lstStyle/>
          <a:p>
            <a:pPr algn="just"/>
            <a:endParaRPr lang="pt-BR" sz="2400" dirty="0" smtClean="0"/>
          </a:p>
          <a:p>
            <a:pPr algn="just"/>
            <a:r>
              <a:rPr lang="pt-BR" sz="2400" dirty="0"/>
              <a:t>O </a:t>
            </a:r>
            <a:r>
              <a:rPr lang="pt-BR" sz="2400" dirty="0" smtClean="0">
                <a:solidFill>
                  <a:srgbClr val="92D050"/>
                </a:solidFill>
              </a:rPr>
              <a:t>CSS</a:t>
            </a:r>
            <a:r>
              <a:rPr lang="pt-BR" sz="2400" dirty="0" smtClean="0"/>
              <a:t> </a:t>
            </a:r>
            <a:r>
              <a:rPr lang="pt-BR" sz="2400" dirty="0"/>
              <a:t>é uma linguagem utilizada para definir a </a:t>
            </a:r>
            <a:r>
              <a:rPr lang="pt-BR" sz="2400" dirty="0">
                <a:solidFill>
                  <a:srgbClr val="92D050"/>
                </a:solidFill>
              </a:rPr>
              <a:t>apresentação</a:t>
            </a:r>
            <a:r>
              <a:rPr lang="pt-BR" sz="2400" dirty="0"/>
              <a:t> (aparência) de documentos que </a:t>
            </a:r>
            <a:r>
              <a:rPr lang="pt-BR" sz="2400" dirty="0" smtClean="0"/>
              <a:t>de linguagens </a:t>
            </a:r>
            <a:r>
              <a:rPr lang="pt-BR" sz="2400" dirty="0"/>
              <a:t>de marcação </a:t>
            </a:r>
            <a:r>
              <a:rPr lang="pt-BR" sz="2400" dirty="0" smtClean="0"/>
              <a:t>(</a:t>
            </a:r>
            <a:r>
              <a:rPr lang="pt-BR" sz="2400" dirty="0" smtClean="0">
                <a:solidFill>
                  <a:srgbClr val="92D050"/>
                </a:solidFill>
              </a:rPr>
              <a:t>HTML</a:t>
            </a:r>
            <a:r>
              <a:rPr lang="pt-BR" sz="2400" dirty="0" smtClean="0"/>
              <a:t>).</a:t>
            </a:r>
          </a:p>
          <a:p>
            <a:pPr algn="just"/>
            <a:r>
              <a:rPr lang="pt-BR" sz="2400" dirty="0" smtClean="0"/>
              <a:t>Até </a:t>
            </a:r>
            <a:r>
              <a:rPr lang="pt-BR" sz="2400" dirty="0"/>
              <a:t>o momento, utilizamos os elementos </a:t>
            </a:r>
            <a:r>
              <a:rPr lang="pt-BR" sz="2400" dirty="0">
                <a:solidFill>
                  <a:srgbClr val="92D050"/>
                </a:solidFill>
              </a:rPr>
              <a:t>HTML</a:t>
            </a:r>
            <a:r>
              <a:rPr lang="pt-BR" sz="2400" dirty="0"/>
              <a:t> sem modificar a forma de </a:t>
            </a:r>
            <a:r>
              <a:rPr lang="pt-BR" sz="2400" dirty="0">
                <a:solidFill>
                  <a:srgbClr val="92D050"/>
                </a:solidFill>
              </a:rPr>
              <a:t>exibição</a:t>
            </a:r>
            <a:r>
              <a:rPr lang="pt-BR" sz="2400" dirty="0"/>
              <a:t> dos mesmos. A formatação padrão pode </a:t>
            </a:r>
            <a:r>
              <a:rPr lang="pt-BR" sz="2400" dirty="0">
                <a:solidFill>
                  <a:srgbClr val="92D050"/>
                </a:solidFill>
              </a:rPr>
              <a:t>variar de navegador para navegador</a:t>
            </a:r>
            <a:r>
              <a:rPr lang="pt-BR" sz="2400" dirty="0"/>
              <a:t>. Em geral, os navegadores tentam seguir as sugestões do </a:t>
            </a:r>
            <a:r>
              <a:rPr lang="pt-BR" sz="2400" dirty="0">
                <a:solidFill>
                  <a:srgbClr val="92D050"/>
                </a:solidFill>
              </a:rPr>
              <a:t>W3C</a:t>
            </a:r>
            <a:r>
              <a:rPr lang="pt-BR" sz="2400" dirty="0"/>
              <a:t>.</a:t>
            </a:r>
          </a:p>
          <a:p>
            <a:pPr algn="just"/>
            <a:r>
              <a:rPr lang="pt-BR" sz="2400" dirty="0"/>
              <a:t>Os elementos </a:t>
            </a:r>
            <a:r>
              <a:rPr lang="pt-BR" sz="2400" dirty="0">
                <a:solidFill>
                  <a:srgbClr val="92D050"/>
                </a:solidFill>
              </a:rPr>
              <a:t>HTML</a:t>
            </a:r>
            <a:r>
              <a:rPr lang="pt-BR" sz="2400" dirty="0"/>
              <a:t> possuem alguns atributos para formatarmos a sua aparência. Porém, além de serem limitados, </a:t>
            </a:r>
            <a:r>
              <a:rPr lang="pt-BR" sz="2400" dirty="0">
                <a:solidFill>
                  <a:srgbClr val="92D050"/>
                </a:solidFill>
              </a:rPr>
              <a:t>o uso desses atributos estão caindo em desuso</a:t>
            </a:r>
            <a:r>
              <a:rPr lang="pt-BR" sz="2400" dirty="0"/>
              <a:t>.</a:t>
            </a:r>
          </a:p>
          <a:p>
            <a:pPr algn="just"/>
            <a:r>
              <a:rPr lang="pt-BR" sz="2400" dirty="0"/>
              <a:t>Para alterarmos o aspecto visual dos elementos do HTML, o W3C recomenda que utilizemos o </a:t>
            </a:r>
            <a:r>
              <a:rPr lang="pt-BR" sz="2400" dirty="0">
                <a:solidFill>
                  <a:srgbClr val="92D050"/>
                </a:solidFill>
              </a:rPr>
              <a:t>CSS</a:t>
            </a:r>
            <a:r>
              <a:rPr lang="pt-BR" sz="2400" dirty="0"/>
              <a:t> (</a:t>
            </a:r>
            <a:r>
              <a:rPr lang="pt-BR" sz="2400" dirty="0" err="1"/>
              <a:t>Cascading</a:t>
            </a:r>
            <a:r>
              <a:rPr lang="pt-BR" sz="2400" dirty="0"/>
              <a:t> </a:t>
            </a:r>
            <a:r>
              <a:rPr lang="pt-BR" sz="2400" dirty="0" err="1"/>
              <a:t>Style</a:t>
            </a:r>
            <a:r>
              <a:rPr lang="pt-BR" sz="2400" dirty="0"/>
              <a:t> </a:t>
            </a:r>
            <a:r>
              <a:rPr lang="pt-BR" sz="2400" dirty="0" err="1"/>
              <a:t>Sheets</a:t>
            </a:r>
            <a:r>
              <a:rPr lang="pt-BR" sz="2400" dirty="0"/>
              <a:t> - Folhas de Estilo em Cascata).</a:t>
            </a:r>
          </a:p>
          <a:p>
            <a:pPr algn="just"/>
            <a:r>
              <a:rPr lang="pt-BR" sz="2400" dirty="0"/>
              <a:t>Atualmente o CSS encontra-se em sua </a:t>
            </a:r>
            <a:r>
              <a:rPr lang="pt-BR" sz="2400" dirty="0">
                <a:solidFill>
                  <a:srgbClr val="92D050"/>
                </a:solidFill>
              </a:rPr>
              <a:t>terceira versão</a:t>
            </a:r>
            <a:r>
              <a:rPr lang="pt-BR" sz="2400" dirty="0"/>
              <a:t>. Porém, nem todos os navegadores </a:t>
            </a:r>
            <a:r>
              <a:rPr lang="pt-BR" sz="2400" dirty="0">
                <a:solidFill>
                  <a:srgbClr val="92D050"/>
                </a:solidFill>
              </a:rPr>
              <a:t>implementaram todos os novos recursos</a:t>
            </a:r>
            <a:r>
              <a:rPr lang="pt-BR" sz="2400" dirty="0"/>
              <a:t>.</a:t>
            </a:r>
            <a:endParaRPr lang="en-US" sz="2400" dirty="0"/>
          </a:p>
        </p:txBody>
      </p:sp>
      <p:pic>
        <p:nvPicPr>
          <p:cNvPr id="5" name="Picture 4" descr="Resultado de imagem para html css javascript&quot;">
            <a:extLst>
              <a:ext uri="{FF2B5EF4-FFF2-40B4-BE49-F238E27FC236}">
                <a16:creationId xmlns:a16="http://schemas.microsoft.com/office/drawing/2014/main" xmlns="" id="{F60003D4-2A74-467D-ADE8-FED5EF5F9B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66" r="71193" b="7828"/>
          <a:stretch/>
        </p:blipFill>
        <p:spPr bwMode="auto">
          <a:xfrm>
            <a:off x="10987356" y="111838"/>
            <a:ext cx="1068656" cy="1385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422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8561" y="705069"/>
            <a:ext cx="11640974" cy="5082271"/>
          </a:xfrm>
          <a:prstGeom prst="rect">
            <a:avLst/>
          </a:prstGeom>
        </p:spPr>
      </p:pic>
      <p:sp>
        <p:nvSpPr>
          <p:cNvPr id="5" name="Seta para a esquerda 4"/>
          <p:cNvSpPr/>
          <p:nvPr/>
        </p:nvSpPr>
        <p:spPr>
          <a:xfrm rot="18477384">
            <a:off x="5162515" y="3811534"/>
            <a:ext cx="906780" cy="51816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eta para a esquerda 5"/>
          <p:cNvSpPr/>
          <p:nvPr/>
        </p:nvSpPr>
        <p:spPr>
          <a:xfrm rot="18477384">
            <a:off x="8080484" y="742391"/>
            <a:ext cx="906780" cy="51816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eta para a esquerda 6"/>
          <p:cNvSpPr/>
          <p:nvPr/>
        </p:nvSpPr>
        <p:spPr>
          <a:xfrm rot="18477384">
            <a:off x="9365272" y="2647900"/>
            <a:ext cx="906780" cy="51816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48276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Seta para a esquerda 4"/>
          <p:cNvSpPr/>
          <p:nvPr/>
        </p:nvSpPr>
        <p:spPr>
          <a:xfrm rot="18477384">
            <a:off x="2640383" y="6109512"/>
            <a:ext cx="906780" cy="51816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eta para a esquerda 5"/>
          <p:cNvSpPr/>
          <p:nvPr/>
        </p:nvSpPr>
        <p:spPr>
          <a:xfrm rot="18477384">
            <a:off x="2374165" y="1693367"/>
            <a:ext cx="906780" cy="51816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eta para a esquerda 6"/>
          <p:cNvSpPr/>
          <p:nvPr/>
        </p:nvSpPr>
        <p:spPr>
          <a:xfrm rot="18477384">
            <a:off x="10522743" y="931997"/>
            <a:ext cx="906780" cy="51816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eta para a esquerda 7"/>
          <p:cNvSpPr/>
          <p:nvPr/>
        </p:nvSpPr>
        <p:spPr>
          <a:xfrm rot="18477384">
            <a:off x="9226377" y="2653081"/>
            <a:ext cx="906780" cy="51816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eta para a esquerda 8"/>
          <p:cNvSpPr/>
          <p:nvPr/>
        </p:nvSpPr>
        <p:spPr>
          <a:xfrm rot="18477384">
            <a:off x="10522743" y="4196058"/>
            <a:ext cx="906780" cy="51816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eta para a esquerda 9"/>
          <p:cNvSpPr/>
          <p:nvPr/>
        </p:nvSpPr>
        <p:spPr>
          <a:xfrm rot="18477384">
            <a:off x="11138689" y="5222343"/>
            <a:ext cx="906780" cy="51816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12790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78955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-145494" y="-383470"/>
            <a:ext cx="10058400" cy="1609344"/>
          </a:xfrm>
        </p:spPr>
        <p:txBody>
          <a:bodyPr/>
          <a:lstStyle/>
          <a:p>
            <a:r>
              <a:rPr lang="en-US" dirty="0" err="1"/>
              <a:t>Seletor</a:t>
            </a:r>
            <a:r>
              <a:rPr lang="en-US" dirty="0"/>
              <a:t> de id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0" y="813468"/>
            <a:ext cx="12192000" cy="6044531"/>
          </a:xfrm>
        </p:spPr>
        <p:txBody>
          <a:bodyPr>
            <a:normAutofit/>
          </a:bodyPr>
          <a:lstStyle/>
          <a:p>
            <a:r>
              <a:rPr lang="pt-BR" sz="3200" dirty="0"/>
              <a:t>O seletor de id seleciona um único elemento cujo atributo id possui o valor indicado pelo seletor na declaração da regra CSS.</a:t>
            </a:r>
            <a:endParaRPr lang="en-US" sz="3200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5406" y="2422812"/>
            <a:ext cx="8361188" cy="2684785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513144" y="5567299"/>
            <a:ext cx="1116571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400" dirty="0"/>
              <a:t>No exemplo abaixo iremos selecionar o elemento cujo atributo id possui o valor cidade. Repare que o seletor de id começa com o caractere #.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9788566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017" y="1167538"/>
            <a:ext cx="10944062" cy="4804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91563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" y="-82286"/>
            <a:ext cx="12192000" cy="6940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77023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54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65829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-325596"/>
            <a:ext cx="10058400" cy="1609344"/>
          </a:xfrm>
        </p:spPr>
        <p:txBody>
          <a:bodyPr/>
          <a:lstStyle/>
          <a:p>
            <a:r>
              <a:rPr lang="en-US" dirty="0" err="1"/>
              <a:t>Seletor</a:t>
            </a:r>
            <a:r>
              <a:rPr lang="en-US" dirty="0"/>
              <a:t> de </a:t>
            </a:r>
            <a:r>
              <a:rPr lang="en-US" dirty="0" err="1"/>
              <a:t>classe</a:t>
            </a:r>
            <a:endParaRPr lang="en-US" dirty="0"/>
          </a:p>
        </p:txBody>
      </p:sp>
      <p:sp>
        <p:nvSpPr>
          <p:cNvPr id="4" name="Retângulo 3"/>
          <p:cNvSpPr/>
          <p:nvPr/>
        </p:nvSpPr>
        <p:spPr>
          <a:xfrm>
            <a:off x="138896" y="1161684"/>
            <a:ext cx="1192192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800" dirty="0"/>
              <a:t>O seletor de classe seleciona todos os elementos cujo atributo </a:t>
            </a:r>
            <a:r>
              <a:rPr lang="pt-BR" sz="2800" dirty="0" err="1"/>
              <a:t>class</a:t>
            </a:r>
            <a:r>
              <a:rPr lang="pt-BR" sz="2800" dirty="0"/>
              <a:t> possui o valor indicado pelo seletor na declaração da regra CSS. </a:t>
            </a:r>
            <a:endParaRPr lang="en-US" sz="2800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345" y="2115791"/>
            <a:ext cx="7472710" cy="2712696"/>
          </a:xfrm>
          <a:prstGeom prst="rect">
            <a:avLst/>
          </a:prstGeom>
        </p:spPr>
      </p:pic>
      <p:sp>
        <p:nvSpPr>
          <p:cNvPr id="6" name="Retângulo 5"/>
          <p:cNvSpPr/>
          <p:nvPr/>
        </p:nvSpPr>
        <p:spPr>
          <a:xfrm>
            <a:off x="405016" y="5224796"/>
            <a:ext cx="10957367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2800" dirty="0" smtClean="0"/>
              <a:t>No exemplo iremos selecionar todos os elementos cujo atributo </a:t>
            </a:r>
            <a:r>
              <a:rPr lang="pt-BR" sz="2800" dirty="0" err="1" smtClean="0"/>
              <a:t>class</a:t>
            </a:r>
            <a:r>
              <a:rPr lang="pt-BR" sz="2800" dirty="0" smtClean="0"/>
              <a:t> possui o valor títulos. Repare que o seletor de classe começa com o caractere . </a:t>
            </a:r>
            <a:r>
              <a:rPr lang="pt-BR" sz="2800" dirty="0"/>
              <a:t>(ponto).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92691630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" y="-122714"/>
            <a:ext cx="12192000" cy="6980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71185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254"/>
            <a:ext cx="12192000" cy="6730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658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A97E7B82-C446-46F3-B4AC-16E10B3826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7657" y="484632"/>
            <a:ext cx="10460591" cy="1609344"/>
          </a:xfrm>
        </p:spPr>
        <p:txBody>
          <a:bodyPr/>
          <a:lstStyle/>
          <a:p>
            <a:r>
              <a:rPr lang="pt-BR" dirty="0"/>
              <a:t>Como aplica um CSS numa página HTML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33D3BA95-CD60-4C80-9270-525CD81CC7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pt-BR" sz="3200" dirty="0">
                <a:solidFill>
                  <a:srgbClr val="92D050"/>
                </a:solidFill>
              </a:rPr>
              <a:t>Definindo as propriedades CSS diretamente no elemento HTML através do seu atributo </a:t>
            </a:r>
            <a:r>
              <a:rPr lang="pt-BR" sz="3200" dirty="0" err="1">
                <a:solidFill>
                  <a:srgbClr val="92D050"/>
                </a:solidFill>
              </a:rPr>
              <a:t>style</a:t>
            </a:r>
            <a:r>
              <a:rPr lang="pt-BR" sz="3200" dirty="0">
                <a:solidFill>
                  <a:srgbClr val="92D050"/>
                </a:solidFill>
              </a:rPr>
              <a:t>. </a:t>
            </a:r>
          </a:p>
          <a:p>
            <a:pPr algn="just"/>
            <a:r>
              <a:rPr lang="pt-BR" sz="3200" dirty="0" smtClean="0">
                <a:solidFill>
                  <a:srgbClr val="FFC000"/>
                </a:solidFill>
              </a:rPr>
              <a:t>Definindo </a:t>
            </a:r>
            <a:r>
              <a:rPr lang="pt-BR" sz="3200" dirty="0">
                <a:solidFill>
                  <a:srgbClr val="FFC000"/>
                </a:solidFill>
              </a:rPr>
              <a:t>as regras CSS dentro de um elemento com a </a:t>
            </a:r>
            <a:r>
              <a:rPr lang="pt-BR" sz="3200" dirty="0" err="1">
                <a:solidFill>
                  <a:srgbClr val="FFC000"/>
                </a:solidFill>
              </a:rPr>
              <a:t>tag</a:t>
            </a:r>
            <a:r>
              <a:rPr lang="pt-BR" sz="3200" dirty="0">
                <a:solidFill>
                  <a:srgbClr val="FFC000"/>
                </a:solidFill>
              </a:rPr>
              <a:t> </a:t>
            </a:r>
            <a:r>
              <a:rPr lang="pt-BR" sz="3200" dirty="0" err="1">
                <a:solidFill>
                  <a:srgbClr val="FFC000"/>
                </a:solidFill>
              </a:rPr>
              <a:t>style</a:t>
            </a:r>
            <a:r>
              <a:rPr lang="pt-BR" sz="3200" dirty="0">
                <a:solidFill>
                  <a:srgbClr val="FFC000"/>
                </a:solidFill>
              </a:rPr>
              <a:t>. </a:t>
            </a:r>
          </a:p>
          <a:p>
            <a:pPr algn="just"/>
            <a:r>
              <a:rPr lang="pt-BR" sz="3200" dirty="0" smtClean="0">
                <a:solidFill>
                  <a:srgbClr val="0070C0"/>
                </a:solidFill>
              </a:rPr>
              <a:t>Definindo </a:t>
            </a:r>
            <a:r>
              <a:rPr lang="pt-BR" sz="3200" dirty="0">
                <a:solidFill>
                  <a:srgbClr val="0070C0"/>
                </a:solidFill>
              </a:rPr>
              <a:t>as regras CSS em arquivo à parte do documento HTML.</a:t>
            </a:r>
          </a:p>
        </p:txBody>
      </p:sp>
    </p:spTree>
    <p:extLst>
      <p:ext uri="{BB962C8B-B14F-4D97-AF65-F5344CB8AC3E}">
        <p14:creationId xmlns:p14="http://schemas.microsoft.com/office/powerpoint/2010/main" val="1235460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59443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 descr="Resultado de imagem para html css javascript squeletom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848" y="758952"/>
            <a:ext cx="9942576" cy="4971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9117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C2417F61-F447-4BB7-970E-EDEFA8E9B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04B949D5-01DE-434A-A894-D4B0742F1B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1026" name="Picture 2" descr="Resultado de imagem para Javascript meme&quot;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0048" y="-334328"/>
            <a:ext cx="6858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746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785" y="775115"/>
            <a:ext cx="10296525" cy="5070011"/>
          </a:xfrm>
          <a:prstGeom prst="rect">
            <a:avLst/>
          </a:prstGeom>
        </p:spPr>
      </p:pic>
      <p:sp>
        <p:nvSpPr>
          <p:cNvPr id="5" name="Seta para cima 4"/>
          <p:cNvSpPr/>
          <p:nvPr/>
        </p:nvSpPr>
        <p:spPr>
          <a:xfrm>
            <a:off x="1456006" y="4836120"/>
            <a:ext cx="1392701" cy="1100445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aixaDeTexto 5"/>
          <p:cNvSpPr txBox="1"/>
          <p:nvPr/>
        </p:nvSpPr>
        <p:spPr>
          <a:xfrm>
            <a:off x="1733010" y="3623584"/>
            <a:ext cx="7024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 err="1" smtClean="0"/>
              <a:t>css</a:t>
            </a:r>
            <a:endParaRPr lang="en-US" dirty="0"/>
          </a:p>
        </p:txBody>
      </p:sp>
      <p:sp>
        <p:nvSpPr>
          <p:cNvPr id="8" name="CaixaDeTexto 7"/>
          <p:cNvSpPr txBox="1"/>
          <p:nvPr/>
        </p:nvSpPr>
        <p:spPr>
          <a:xfrm>
            <a:off x="4559197" y="3546640"/>
            <a:ext cx="8242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 err="1" smtClean="0"/>
              <a:t>img</a:t>
            </a:r>
            <a:endParaRPr lang="en-US" dirty="0"/>
          </a:p>
        </p:txBody>
      </p:sp>
      <p:sp>
        <p:nvSpPr>
          <p:cNvPr id="9" name="CaixaDeTexto 8"/>
          <p:cNvSpPr txBox="1"/>
          <p:nvPr/>
        </p:nvSpPr>
        <p:spPr>
          <a:xfrm>
            <a:off x="7133767" y="3575929"/>
            <a:ext cx="11873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 err="1" smtClean="0"/>
              <a:t>pages</a:t>
            </a:r>
            <a:endParaRPr lang="en-US" dirty="0"/>
          </a:p>
        </p:txBody>
      </p:sp>
      <p:sp>
        <p:nvSpPr>
          <p:cNvPr id="10" name="Seta para cima 9"/>
          <p:cNvSpPr/>
          <p:nvPr/>
        </p:nvSpPr>
        <p:spPr>
          <a:xfrm>
            <a:off x="4274978" y="4744681"/>
            <a:ext cx="1392701" cy="1100445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eta para cima 10"/>
          <p:cNvSpPr/>
          <p:nvPr/>
        </p:nvSpPr>
        <p:spPr>
          <a:xfrm>
            <a:off x="7031104" y="4665627"/>
            <a:ext cx="1392701" cy="1100445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eta para a esquerda 11"/>
          <p:cNvSpPr/>
          <p:nvPr/>
        </p:nvSpPr>
        <p:spPr>
          <a:xfrm>
            <a:off x="10027010" y="3111696"/>
            <a:ext cx="1490662" cy="116488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2975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72862" y="512064"/>
            <a:ext cx="11394578" cy="1609344"/>
          </a:xfrm>
        </p:spPr>
        <p:txBody>
          <a:bodyPr>
            <a:normAutofit fontScale="90000"/>
          </a:bodyPr>
          <a:lstStyle/>
          <a:p>
            <a:r>
              <a:rPr lang="pt-BR" dirty="0"/>
              <a:t>Definindo as propriedades CSS diretamente no elemento HTML através do seu atributo </a:t>
            </a:r>
            <a:r>
              <a:rPr lang="pt-BR" dirty="0" err="1"/>
              <a:t>style</a:t>
            </a:r>
            <a:r>
              <a:rPr lang="pt-BR" dirty="0"/>
              <a:t>. </a:t>
            </a:r>
            <a:br>
              <a:rPr lang="pt-BR" dirty="0"/>
            </a:br>
            <a:endParaRPr lang="en-US" dirty="0"/>
          </a:p>
        </p:txBody>
      </p:sp>
      <p:grpSp>
        <p:nvGrpSpPr>
          <p:cNvPr id="7" name="Grupo 6"/>
          <p:cNvGrpSpPr/>
          <p:nvPr/>
        </p:nvGrpSpPr>
        <p:grpSpPr>
          <a:xfrm>
            <a:off x="106533" y="1624613"/>
            <a:ext cx="11203619" cy="4545368"/>
            <a:chOff x="523783" y="2467992"/>
            <a:chExt cx="6134469" cy="3794894"/>
          </a:xfrm>
        </p:grpSpPr>
        <p:sp>
          <p:nvSpPr>
            <p:cNvPr id="6" name="Retângulo 5"/>
            <p:cNvSpPr/>
            <p:nvPr/>
          </p:nvSpPr>
          <p:spPr>
            <a:xfrm>
              <a:off x="523783" y="2467992"/>
              <a:ext cx="6134469" cy="2894121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tângulo 4"/>
            <p:cNvSpPr/>
            <p:nvPr/>
          </p:nvSpPr>
          <p:spPr>
            <a:xfrm>
              <a:off x="544497" y="2477234"/>
              <a:ext cx="6096000" cy="3785652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sz="2400" dirty="0">
                  <a:solidFill>
                    <a:srgbClr val="808080"/>
                  </a:solidFill>
                  <a:latin typeface="Consolas" panose="020B0609020204030204" pitchFamily="49" charset="0"/>
                </a:rPr>
                <a:t>&lt;!</a:t>
              </a:r>
              <a:r>
                <a:rPr lang="en-US" sz="2400" dirty="0">
                  <a:solidFill>
                    <a:srgbClr val="569CD6"/>
                  </a:solidFill>
                  <a:latin typeface="Consolas" panose="020B0609020204030204" pitchFamily="49" charset="0"/>
                </a:rPr>
                <a:t>DOCTYPE</a:t>
              </a:r>
              <a:r>
                <a:rPr lang="en-US" sz="24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 </a:t>
              </a:r>
              <a:r>
                <a:rPr lang="en-US" sz="2400" dirty="0">
                  <a:solidFill>
                    <a:srgbClr val="9CDCFE"/>
                  </a:solidFill>
                  <a:latin typeface="Consolas" panose="020B0609020204030204" pitchFamily="49" charset="0"/>
                </a:rPr>
                <a:t>html</a:t>
              </a:r>
              <a:r>
                <a:rPr lang="en-US" sz="2400" dirty="0">
                  <a:solidFill>
                    <a:srgbClr val="808080"/>
                  </a:solidFill>
                  <a:latin typeface="Consolas" panose="020B0609020204030204" pitchFamily="49" charset="0"/>
                </a:rPr>
                <a:t>&gt;</a:t>
              </a:r>
              <a:endParaRPr lang="en-US" sz="2400" dirty="0">
                <a:solidFill>
                  <a:srgbClr val="D4D4D4"/>
                </a:solidFill>
                <a:latin typeface="Consolas" panose="020B0609020204030204" pitchFamily="49" charset="0"/>
              </a:endParaRPr>
            </a:p>
            <a:p>
              <a:r>
                <a:rPr lang="en-US" sz="2400" dirty="0">
                  <a:solidFill>
                    <a:srgbClr val="808080"/>
                  </a:solidFill>
                  <a:latin typeface="Consolas" panose="020B0609020204030204" pitchFamily="49" charset="0"/>
                </a:rPr>
                <a:t>&lt;</a:t>
              </a:r>
              <a:r>
                <a:rPr lang="en-US" sz="2400" dirty="0">
                  <a:solidFill>
                    <a:srgbClr val="569CD6"/>
                  </a:solidFill>
                  <a:latin typeface="Consolas" panose="020B0609020204030204" pitchFamily="49" charset="0"/>
                </a:rPr>
                <a:t>html</a:t>
              </a:r>
              <a:r>
                <a:rPr lang="en-US" sz="2400" dirty="0">
                  <a:solidFill>
                    <a:srgbClr val="808080"/>
                  </a:solidFill>
                  <a:latin typeface="Consolas" panose="020B0609020204030204" pitchFamily="49" charset="0"/>
                </a:rPr>
                <a:t>&gt;</a:t>
              </a:r>
              <a:endParaRPr lang="en-US" sz="2400" dirty="0">
                <a:solidFill>
                  <a:srgbClr val="D4D4D4"/>
                </a:solidFill>
                <a:latin typeface="Consolas" panose="020B0609020204030204" pitchFamily="49" charset="0"/>
              </a:endParaRPr>
            </a:p>
            <a:p>
              <a:pPr lvl="1"/>
              <a:r>
                <a:rPr lang="en-US" sz="2400" dirty="0">
                  <a:solidFill>
                    <a:srgbClr val="808080"/>
                  </a:solidFill>
                  <a:latin typeface="Consolas" panose="020B0609020204030204" pitchFamily="49" charset="0"/>
                </a:rPr>
                <a:t>&lt;</a:t>
              </a:r>
              <a:r>
                <a:rPr lang="en-US" sz="2400" dirty="0">
                  <a:solidFill>
                    <a:srgbClr val="569CD6"/>
                  </a:solidFill>
                  <a:latin typeface="Consolas" panose="020B0609020204030204" pitchFamily="49" charset="0"/>
                </a:rPr>
                <a:t>head</a:t>
              </a:r>
              <a:r>
                <a:rPr lang="en-US" sz="2400" dirty="0">
                  <a:solidFill>
                    <a:srgbClr val="808080"/>
                  </a:solidFill>
                  <a:latin typeface="Consolas" panose="020B0609020204030204" pitchFamily="49" charset="0"/>
                </a:rPr>
                <a:t>&gt;</a:t>
              </a:r>
              <a:endParaRPr lang="en-US" sz="2400" dirty="0">
                <a:solidFill>
                  <a:srgbClr val="D4D4D4"/>
                </a:solidFill>
                <a:latin typeface="Consolas" panose="020B0609020204030204" pitchFamily="49" charset="0"/>
              </a:endParaRPr>
            </a:p>
            <a:p>
              <a:pPr lvl="1"/>
              <a:r>
                <a:rPr lang="en-US" sz="2400" dirty="0">
                  <a:solidFill>
                    <a:srgbClr val="808080"/>
                  </a:solidFill>
                  <a:latin typeface="Consolas" panose="020B0609020204030204" pitchFamily="49" charset="0"/>
                </a:rPr>
                <a:t>&lt;/</a:t>
              </a:r>
              <a:r>
                <a:rPr lang="en-US" sz="2400" dirty="0">
                  <a:solidFill>
                    <a:srgbClr val="569CD6"/>
                  </a:solidFill>
                  <a:latin typeface="Consolas" panose="020B0609020204030204" pitchFamily="49" charset="0"/>
                </a:rPr>
                <a:t>head</a:t>
              </a:r>
              <a:r>
                <a:rPr lang="en-US" sz="2400" dirty="0">
                  <a:solidFill>
                    <a:srgbClr val="808080"/>
                  </a:solidFill>
                  <a:latin typeface="Consolas" panose="020B0609020204030204" pitchFamily="49" charset="0"/>
                </a:rPr>
                <a:t>&gt;</a:t>
              </a:r>
              <a:endParaRPr lang="en-US" sz="2400" dirty="0">
                <a:solidFill>
                  <a:srgbClr val="D4D4D4"/>
                </a:solidFill>
                <a:latin typeface="Consolas" panose="020B0609020204030204" pitchFamily="49" charset="0"/>
              </a:endParaRPr>
            </a:p>
            <a:p>
              <a:pPr lvl="1"/>
              <a:r>
                <a:rPr lang="en-US" sz="2400" dirty="0">
                  <a:solidFill>
                    <a:srgbClr val="808080"/>
                  </a:solidFill>
                  <a:latin typeface="Consolas" panose="020B0609020204030204" pitchFamily="49" charset="0"/>
                </a:rPr>
                <a:t>&lt;</a:t>
              </a:r>
              <a:r>
                <a:rPr lang="en-US" sz="2400" dirty="0">
                  <a:solidFill>
                    <a:srgbClr val="569CD6"/>
                  </a:solidFill>
                  <a:latin typeface="Consolas" panose="020B0609020204030204" pitchFamily="49" charset="0"/>
                </a:rPr>
                <a:t>body</a:t>
              </a:r>
              <a:r>
                <a:rPr lang="en-US" sz="2400" dirty="0">
                  <a:solidFill>
                    <a:srgbClr val="808080"/>
                  </a:solidFill>
                  <a:latin typeface="Consolas" panose="020B0609020204030204" pitchFamily="49" charset="0"/>
                </a:rPr>
                <a:t>&gt;</a:t>
              </a:r>
              <a:endParaRPr lang="en-US" sz="2400" dirty="0">
                <a:solidFill>
                  <a:srgbClr val="D4D4D4"/>
                </a:solidFill>
                <a:latin typeface="Consolas" panose="020B0609020204030204" pitchFamily="49" charset="0"/>
              </a:endParaRPr>
            </a:p>
            <a:p>
              <a:pPr lvl="1"/>
              <a:r>
                <a:rPr lang="en-US" sz="24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    </a:t>
              </a:r>
              <a:r>
                <a:rPr lang="en-US" sz="2400" dirty="0">
                  <a:solidFill>
                    <a:srgbClr val="808080"/>
                  </a:solidFill>
                  <a:latin typeface="Consolas" panose="020B0609020204030204" pitchFamily="49" charset="0"/>
                </a:rPr>
                <a:t>&lt;</a:t>
              </a:r>
              <a:r>
                <a:rPr lang="en-US" sz="2400" dirty="0">
                  <a:solidFill>
                    <a:srgbClr val="569CD6"/>
                  </a:solidFill>
                  <a:latin typeface="Consolas" panose="020B0609020204030204" pitchFamily="49" charset="0"/>
                </a:rPr>
                <a:t>h1</a:t>
              </a:r>
              <a:r>
                <a:rPr lang="en-US" sz="24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 </a:t>
              </a:r>
              <a:r>
                <a:rPr lang="en-US" sz="2400" dirty="0">
                  <a:solidFill>
                    <a:srgbClr val="9CDCFE"/>
                  </a:solidFill>
                  <a:latin typeface="Consolas" panose="020B0609020204030204" pitchFamily="49" charset="0"/>
                </a:rPr>
                <a:t>style</a:t>
              </a:r>
              <a:r>
                <a:rPr lang="en-US" sz="24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 =</a:t>
              </a:r>
              <a:r>
                <a:rPr lang="en-US" sz="2400" dirty="0">
                  <a:solidFill>
                    <a:srgbClr val="CE9178"/>
                  </a:solidFill>
                  <a:latin typeface="Consolas" panose="020B0609020204030204" pitchFamily="49" charset="0"/>
                </a:rPr>
                <a:t>"font-size: 40px; color: red"</a:t>
              </a:r>
              <a:r>
                <a:rPr lang="en-US" sz="2400" dirty="0">
                  <a:solidFill>
                    <a:srgbClr val="808080"/>
                  </a:solidFill>
                  <a:latin typeface="Consolas" panose="020B0609020204030204" pitchFamily="49" charset="0"/>
                </a:rPr>
                <a:t>&gt;</a:t>
              </a:r>
              <a:r>
                <a:rPr lang="en-US" sz="24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Teste de </a:t>
              </a:r>
              <a:r>
                <a:rPr lang="en-US" sz="2400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css</a:t>
              </a:r>
              <a:r>
                <a:rPr lang="en-US" sz="2400" dirty="0">
                  <a:solidFill>
                    <a:srgbClr val="808080"/>
                  </a:solidFill>
                  <a:latin typeface="Consolas" panose="020B0609020204030204" pitchFamily="49" charset="0"/>
                </a:rPr>
                <a:t>&lt;/</a:t>
              </a:r>
              <a:r>
                <a:rPr lang="en-US" sz="2400" dirty="0">
                  <a:solidFill>
                    <a:srgbClr val="569CD6"/>
                  </a:solidFill>
                  <a:latin typeface="Consolas" panose="020B0609020204030204" pitchFamily="49" charset="0"/>
                </a:rPr>
                <a:t>h1</a:t>
              </a:r>
              <a:r>
                <a:rPr lang="en-US" sz="2400" dirty="0">
                  <a:solidFill>
                    <a:srgbClr val="808080"/>
                  </a:solidFill>
                  <a:latin typeface="Consolas" panose="020B0609020204030204" pitchFamily="49" charset="0"/>
                </a:rPr>
                <a:t>&gt;</a:t>
              </a:r>
              <a:endParaRPr lang="en-US" sz="2400" dirty="0">
                <a:solidFill>
                  <a:srgbClr val="D4D4D4"/>
                </a:solidFill>
                <a:latin typeface="Consolas" panose="020B0609020204030204" pitchFamily="49" charset="0"/>
              </a:endParaRPr>
            </a:p>
            <a:p>
              <a:pPr lvl="1"/>
              <a:r>
                <a:rPr lang="en-US" sz="24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    </a:t>
              </a:r>
              <a:r>
                <a:rPr lang="en-US" sz="2400" dirty="0">
                  <a:solidFill>
                    <a:srgbClr val="808080"/>
                  </a:solidFill>
                  <a:latin typeface="Consolas" panose="020B0609020204030204" pitchFamily="49" charset="0"/>
                </a:rPr>
                <a:t>&lt;</a:t>
              </a:r>
              <a:r>
                <a:rPr lang="en-US" sz="2400" dirty="0">
                  <a:solidFill>
                    <a:srgbClr val="569CD6"/>
                  </a:solidFill>
                  <a:latin typeface="Consolas" panose="020B0609020204030204" pitchFamily="49" charset="0"/>
                </a:rPr>
                <a:t>h1</a:t>
              </a:r>
              <a:r>
                <a:rPr lang="en-US" sz="2400" dirty="0">
                  <a:solidFill>
                    <a:srgbClr val="808080"/>
                  </a:solidFill>
                  <a:latin typeface="Consolas" panose="020B0609020204030204" pitchFamily="49" charset="0"/>
                </a:rPr>
                <a:t>&gt;</a:t>
              </a:r>
              <a:r>
                <a:rPr lang="en-US" sz="24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Teste de </a:t>
              </a:r>
              <a:r>
                <a:rPr lang="en-US" sz="2400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css</a:t>
              </a:r>
              <a:r>
                <a:rPr lang="en-US" sz="2400" dirty="0">
                  <a:solidFill>
                    <a:srgbClr val="808080"/>
                  </a:solidFill>
                  <a:latin typeface="Consolas" panose="020B0609020204030204" pitchFamily="49" charset="0"/>
                </a:rPr>
                <a:t>&lt;/</a:t>
              </a:r>
              <a:r>
                <a:rPr lang="en-US" sz="2400" dirty="0">
                  <a:solidFill>
                    <a:srgbClr val="569CD6"/>
                  </a:solidFill>
                  <a:latin typeface="Consolas" panose="020B0609020204030204" pitchFamily="49" charset="0"/>
                </a:rPr>
                <a:t>h1</a:t>
              </a:r>
              <a:r>
                <a:rPr lang="en-US" sz="2400" dirty="0">
                  <a:solidFill>
                    <a:srgbClr val="808080"/>
                  </a:solidFill>
                  <a:latin typeface="Consolas" panose="020B0609020204030204" pitchFamily="49" charset="0"/>
                </a:rPr>
                <a:t>&gt;</a:t>
              </a:r>
              <a:endParaRPr lang="en-US" sz="2400" dirty="0">
                <a:solidFill>
                  <a:srgbClr val="D4D4D4"/>
                </a:solidFill>
                <a:latin typeface="Consolas" panose="020B0609020204030204" pitchFamily="49" charset="0"/>
              </a:endParaRPr>
            </a:p>
            <a:p>
              <a:pPr lvl="1"/>
              <a:r>
                <a:rPr lang="en-US" sz="2400" dirty="0">
                  <a:solidFill>
                    <a:srgbClr val="808080"/>
                  </a:solidFill>
                  <a:latin typeface="Consolas" panose="020B0609020204030204" pitchFamily="49" charset="0"/>
                </a:rPr>
                <a:t>&lt;/</a:t>
              </a:r>
              <a:r>
                <a:rPr lang="en-US" sz="2400" dirty="0">
                  <a:solidFill>
                    <a:srgbClr val="569CD6"/>
                  </a:solidFill>
                  <a:latin typeface="Consolas" panose="020B0609020204030204" pitchFamily="49" charset="0"/>
                </a:rPr>
                <a:t>body</a:t>
              </a:r>
              <a:r>
                <a:rPr lang="en-US" sz="2400" dirty="0">
                  <a:solidFill>
                    <a:srgbClr val="808080"/>
                  </a:solidFill>
                  <a:latin typeface="Consolas" panose="020B0609020204030204" pitchFamily="49" charset="0"/>
                </a:rPr>
                <a:t>&gt;</a:t>
              </a:r>
              <a:endParaRPr lang="en-US" sz="2400" dirty="0">
                <a:solidFill>
                  <a:srgbClr val="D4D4D4"/>
                </a:solidFill>
                <a:latin typeface="Consolas" panose="020B0609020204030204" pitchFamily="49" charset="0"/>
              </a:endParaRPr>
            </a:p>
            <a:p>
              <a:r>
                <a:rPr lang="en-US" sz="2400" dirty="0">
                  <a:solidFill>
                    <a:srgbClr val="808080"/>
                  </a:solidFill>
                  <a:latin typeface="Consolas" panose="020B0609020204030204" pitchFamily="49" charset="0"/>
                </a:rPr>
                <a:t>&lt;/</a:t>
              </a:r>
              <a:r>
                <a:rPr lang="en-US" sz="2400" dirty="0">
                  <a:solidFill>
                    <a:srgbClr val="569CD6"/>
                  </a:solidFill>
                  <a:latin typeface="Consolas" panose="020B0609020204030204" pitchFamily="49" charset="0"/>
                </a:rPr>
                <a:t>html</a:t>
              </a:r>
              <a:r>
                <a:rPr lang="en-US" sz="2400" dirty="0">
                  <a:solidFill>
                    <a:srgbClr val="808080"/>
                  </a:solidFill>
                  <a:latin typeface="Consolas" panose="020B0609020204030204" pitchFamily="49" charset="0"/>
                </a:rPr>
                <a:t>&gt;</a:t>
              </a:r>
              <a:endPara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pic>
        <p:nvPicPr>
          <p:cNvPr id="10" name="Imagem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91072"/>
            <a:ext cx="12192000" cy="654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88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15409" y="239697"/>
            <a:ext cx="11736279" cy="5932503"/>
          </a:xfrm>
        </p:spPr>
        <p:txBody>
          <a:bodyPr>
            <a:normAutofit/>
          </a:bodyPr>
          <a:lstStyle/>
          <a:p>
            <a:pPr algn="just"/>
            <a:r>
              <a:rPr lang="pt-BR" sz="3200" dirty="0" smtClean="0"/>
              <a:t>Quando aplicamos as propriedades </a:t>
            </a:r>
            <a:r>
              <a:rPr lang="pt-BR" sz="3200" dirty="0" smtClean="0">
                <a:solidFill>
                  <a:srgbClr val="0070C0"/>
                </a:solidFill>
              </a:rPr>
              <a:t>CSS</a:t>
            </a:r>
            <a:r>
              <a:rPr lang="pt-BR" sz="3200" dirty="0" smtClean="0"/>
              <a:t> </a:t>
            </a:r>
            <a:r>
              <a:rPr lang="pt-BR" sz="3200" dirty="0" smtClean="0">
                <a:solidFill>
                  <a:srgbClr val="00B050"/>
                </a:solidFill>
              </a:rPr>
              <a:t>diretamente</a:t>
            </a:r>
            <a:r>
              <a:rPr lang="pt-BR" sz="3200" dirty="0" smtClean="0"/>
              <a:t> a um elemento através da propriedade </a:t>
            </a:r>
            <a:r>
              <a:rPr lang="pt-BR" sz="3200" dirty="0" err="1" smtClean="0"/>
              <a:t>style</a:t>
            </a:r>
            <a:r>
              <a:rPr lang="pt-BR" sz="3200" dirty="0" smtClean="0"/>
              <a:t>, estamos utilizando a abordagem </a:t>
            </a:r>
            <a:r>
              <a:rPr lang="pt-BR" sz="3200" dirty="0" smtClean="0">
                <a:solidFill>
                  <a:srgbClr val="00B050"/>
                </a:solidFill>
              </a:rPr>
              <a:t>CSS </a:t>
            </a:r>
            <a:r>
              <a:rPr lang="pt-BR" sz="3200" dirty="0" err="1" smtClean="0">
                <a:solidFill>
                  <a:srgbClr val="00B050"/>
                </a:solidFill>
              </a:rPr>
              <a:t>inline</a:t>
            </a:r>
            <a:r>
              <a:rPr lang="pt-BR" sz="3200" dirty="0" smtClean="0"/>
              <a:t>. Essa prática </a:t>
            </a:r>
            <a:r>
              <a:rPr lang="pt-BR" sz="3200" u="sng" dirty="0" smtClean="0">
                <a:solidFill>
                  <a:srgbClr val="FFC000"/>
                </a:solidFill>
              </a:rPr>
              <a:t>não é recomendada</a:t>
            </a:r>
            <a:r>
              <a:rPr lang="pt-BR" sz="3200" dirty="0" smtClean="0"/>
              <a:t>, pois dessa forma não é possível </a:t>
            </a:r>
            <a:r>
              <a:rPr lang="pt-BR" sz="3200" dirty="0" smtClean="0">
                <a:solidFill>
                  <a:schemeClr val="accent1"/>
                </a:solidFill>
              </a:rPr>
              <a:t>reaproveitar</a:t>
            </a:r>
            <a:r>
              <a:rPr lang="pt-BR" sz="3200" dirty="0" smtClean="0"/>
              <a:t> o código </a:t>
            </a:r>
            <a:r>
              <a:rPr lang="pt-BR" sz="3200" dirty="0" smtClean="0">
                <a:solidFill>
                  <a:schemeClr val="accent1"/>
                </a:solidFill>
              </a:rPr>
              <a:t>CSS</a:t>
            </a:r>
            <a:r>
              <a:rPr lang="pt-BR" sz="3200" dirty="0" smtClean="0"/>
              <a:t>, além de </a:t>
            </a:r>
            <a:r>
              <a:rPr lang="pt-BR" sz="3200" dirty="0" smtClean="0">
                <a:solidFill>
                  <a:schemeClr val="accent1"/>
                </a:solidFill>
              </a:rPr>
              <a:t>dificultar a leitura do código HTML</a:t>
            </a:r>
            <a:r>
              <a:rPr lang="pt-BR" sz="3200" dirty="0" smtClean="0"/>
              <a:t>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019305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7743" y="24120"/>
            <a:ext cx="12002610" cy="1609344"/>
          </a:xfrm>
        </p:spPr>
        <p:txBody>
          <a:bodyPr>
            <a:normAutofit fontScale="90000"/>
          </a:bodyPr>
          <a:lstStyle/>
          <a:p>
            <a:r>
              <a:rPr lang="pt-BR" sz="4000" dirty="0"/>
              <a:t>Definindo as regras CSS dentro de um elemento com a </a:t>
            </a:r>
            <a:r>
              <a:rPr lang="pt-BR" sz="4000" dirty="0" err="1"/>
              <a:t>tag</a:t>
            </a:r>
            <a:r>
              <a:rPr lang="pt-BR" sz="4000" dirty="0"/>
              <a:t> </a:t>
            </a:r>
            <a:r>
              <a:rPr lang="pt-BR" sz="4000" dirty="0" err="1"/>
              <a:t>style</a:t>
            </a:r>
            <a:r>
              <a:rPr lang="pt-BR" sz="4000" dirty="0"/>
              <a:t>. </a:t>
            </a:r>
            <a:r>
              <a:rPr lang="pt-BR" dirty="0"/>
              <a:t/>
            </a:r>
            <a:br>
              <a:rPr lang="pt-BR" dirty="0"/>
            </a:br>
            <a:endParaRPr lang="en-US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upo 3"/>
          <p:cNvGrpSpPr/>
          <p:nvPr/>
        </p:nvGrpSpPr>
        <p:grpSpPr>
          <a:xfrm>
            <a:off x="106533" y="716281"/>
            <a:ext cx="12085467" cy="6294120"/>
            <a:chOff x="523783" y="2467992"/>
            <a:chExt cx="6134469" cy="2894121"/>
          </a:xfrm>
        </p:grpSpPr>
        <p:sp>
          <p:nvSpPr>
            <p:cNvPr id="5" name="Retângulo 4"/>
            <p:cNvSpPr/>
            <p:nvPr/>
          </p:nvSpPr>
          <p:spPr>
            <a:xfrm>
              <a:off x="523783" y="2467992"/>
              <a:ext cx="6134469" cy="2894121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tângulo 5"/>
            <p:cNvSpPr/>
            <p:nvPr/>
          </p:nvSpPr>
          <p:spPr>
            <a:xfrm>
              <a:off x="544497" y="2477234"/>
              <a:ext cx="6096000" cy="385441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endPara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sp>
        <p:nvSpPr>
          <p:cNvPr id="8" name="Retângulo 7"/>
          <p:cNvSpPr/>
          <p:nvPr/>
        </p:nvSpPr>
        <p:spPr>
          <a:xfrm>
            <a:off x="396240" y="1008758"/>
            <a:ext cx="9966960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&lt;!</a:t>
            </a:r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DOCTYPE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2400" dirty="0">
                <a:solidFill>
                  <a:srgbClr val="9CDCFE"/>
                </a:solidFill>
                <a:latin typeface="Consolas" panose="020B0609020204030204" pitchFamily="49" charset="0"/>
              </a:rPr>
              <a:t>html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sz="2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html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sz="2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head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sz="2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style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sz="2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sz="2400" dirty="0">
                <a:solidFill>
                  <a:srgbClr val="D7BA7D"/>
                </a:solidFill>
                <a:latin typeface="Consolas" panose="020B0609020204030204" pitchFamily="49" charset="0"/>
              </a:rPr>
              <a:t>h1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</a:t>
            </a:r>
            <a:r>
              <a:rPr lang="en-US" sz="2400" dirty="0">
                <a:solidFill>
                  <a:srgbClr val="9CDCFE"/>
                </a:solidFill>
                <a:latin typeface="Consolas" panose="020B0609020204030204" pitchFamily="49" charset="0"/>
              </a:rPr>
              <a:t>font-size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n-US" sz="2400" dirty="0">
                <a:solidFill>
                  <a:srgbClr val="B5CEA8"/>
                </a:solidFill>
                <a:latin typeface="Consolas" panose="020B0609020204030204" pitchFamily="49" charset="0"/>
              </a:rPr>
              <a:t>40px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; </a:t>
            </a:r>
          </a:p>
          <a:p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</a:t>
            </a:r>
            <a:r>
              <a:rPr lang="en-US" sz="2400" dirty="0">
                <a:solidFill>
                  <a:srgbClr val="9CDCFE"/>
                </a:solidFill>
                <a:latin typeface="Consolas" panose="020B0609020204030204" pitchFamily="49" charset="0"/>
              </a:rPr>
              <a:t>color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red</a:t>
            </a:r>
            <a:endParaRPr lang="en-US" sz="2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}</a:t>
            </a:r>
          </a:p>
          <a:p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style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sz="2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head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sz="2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body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sz="2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h1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Teste de css1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h1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sz="2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h1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Teste de css2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h1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sz="2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p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sz="2400" dirty="0" err="1">
                <a:solidFill>
                  <a:srgbClr val="D4D4D4"/>
                </a:solidFill>
                <a:latin typeface="Consolas" panose="020B0609020204030204" pitchFamily="49" charset="0"/>
              </a:rPr>
              <a:t>aqui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2400" dirty="0" err="1">
                <a:solidFill>
                  <a:srgbClr val="D4D4D4"/>
                </a:solidFill>
                <a:latin typeface="Consolas" panose="020B0609020204030204" pitchFamily="49" charset="0"/>
              </a:rPr>
              <a:t>não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 tem </a:t>
            </a:r>
            <a:r>
              <a:rPr lang="en-US" sz="2400" dirty="0" err="1">
                <a:solidFill>
                  <a:srgbClr val="D4D4D4"/>
                </a:solidFill>
                <a:latin typeface="Consolas" panose="020B0609020204030204" pitchFamily="49" charset="0"/>
              </a:rPr>
              <a:t>estilo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p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sz="2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body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sz="2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html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4353" y="739329"/>
            <a:ext cx="12192000" cy="654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668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ipo de Madeira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3453</TotalTime>
  <Words>1001</Words>
  <Application>Microsoft Office PowerPoint</Application>
  <PresentationFormat>Widescreen</PresentationFormat>
  <Paragraphs>88</Paragraphs>
  <Slides>52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52</vt:i4>
      </vt:variant>
    </vt:vector>
  </HeadingPairs>
  <TitlesOfParts>
    <vt:vector size="58" baseType="lpstr">
      <vt:lpstr>Arial</vt:lpstr>
      <vt:lpstr>Consolas</vt:lpstr>
      <vt:lpstr>Rockwell</vt:lpstr>
      <vt:lpstr>Rockwell Condensed</vt:lpstr>
      <vt:lpstr>Wingdings</vt:lpstr>
      <vt:lpstr>Tipo de Madeira</vt:lpstr>
      <vt:lpstr>Programação web – Front end</vt:lpstr>
      <vt:lpstr>Apresentação do PowerPoint</vt:lpstr>
      <vt:lpstr>Por que o CSS foi criado?</vt:lpstr>
      <vt:lpstr>O que é CSS?</vt:lpstr>
      <vt:lpstr>Como aplica um CSS numa página HTML</vt:lpstr>
      <vt:lpstr>Apresentação do PowerPoint</vt:lpstr>
      <vt:lpstr>Definindo as propriedades CSS diretamente no elemento HTML através do seu atributo style.  </vt:lpstr>
      <vt:lpstr>Apresentação do PowerPoint</vt:lpstr>
      <vt:lpstr>Definindo as regras CSS dentro de um elemento com a tag style.  </vt:lpstr>
      <vt:lpstr>Definindo as regras CSS em arquivo à parte do documento HTML. </vt:lpstr>
      <vt:lpstr>Apresentação do PowerPoint</vt:lpstr>
      <vt:lpstr>Apresentação do PowerPoint</vt:lpstr>
      <vt:lpstr>Apresentação do PowerPoint</vt:lpstr>
      <vt:lpstr>Apresentação do PowerPoint</vt:lpstr>
      <vt:lpstr>Estrutura de uma regra CSS</vt:lpstr>
      <vt:lpstr>Apresentação do PowerPoint</vt:lpstr>
      <vt:lpstr>Tipos de seletores</vt:lpstr>
      <vt:lpstr>Seletor universal </vt:lpstr>
      <vt:lpstr>Apresentação do PowerPoint</vt:lpstr>
      <vt:lpstr>Apresentação do PowerPoint</vt:lpstr>
      <vt:lpstr>Apresentação do PowerPoint</vt:lpstr>
      <vt:lpstr>Seletor de tipo</vt:lpstr>
      <vt:lpstr>Apresentação do PowerPoint</vt:lpstr>
      <vt:lpstr>Apresentação do PowerPoint</vt:lpstr>
      <vt:lpstr>Apresentação do PowerPoint</vt:lpstr>
      <vt:lpstr>Apresentação do PowerPoint</vt:lpstr>
      <vt:lpstr>Seletor de descendentes</vt:lpstr>
      <vt:lpstr>Apresentação do PowerPoint</vt:lpstr>
      <vt:lpstr>Apresentação do PowerPoint</vt:lpstr>
      <vt:lpstr>Apresentação do PowerPoint</vt:lpstr>
      <vt:lpstr>Seletor de filhos</vt:lpstr>
      <vt:lpstr>Apresentação do PowerPoint</vt:lpstr>
      <vt:lpstr>Apresentação do PowerPoint</vt:lpstr>
      <vt:lpstr>Apresentação do PowerPoint</vt:lpstr>
      <vt:lpstr>Seletor de irmão adjacente</vt:lpstr>
      <vt:lpstr>Apresentação do PowerPoint</vt:lpstr>
      <vt:lpstr>Apresentação do PowerPoint</vt:lpstr>
      <vt:lpstr>Apresentação do PowerPoint</vt:lpstr>
      <vt:lpstr>Seletor de atributos</vt:lpstr>
      <vt:lpstr>Apresentação do PowerPoint</vt:lpstr>
      <vt:lpstr>Apresentação do PowerPoint</vt:lpstr>
      <vt:lpstr>Apresentação do PowerPoint</vt:lpstr>
      <vt:lpstr>Seletor de id</vt:lpstr>
      <vt:lpstr>Apresentação do PowerPoint</vt:lpstr>
      <vt:lpstr>Apresentação do PowerPoint</vt:lpstr>
      <vt:lpstr>Apresentação do PowerPoint</vt:lpstr>
      <vt:lpstr>Seletor de classe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Programação web – Front end</dc:title>
  <dc:creator>Rafael Batista Duarte</dc:creator>
  <cp:lastModifiedBy>Rafael Batista Duarte</cp:lastModifiedBy>
  <cp:revision>56</cp:revision>
  <dcterms:created xsi:type="dcterms:W3CDTF">2020-01-23T14:28:17Z</dcterms:created>
  <dcterms:modified xsi:type="dcterms:W3CDTF">2020-01-30T18:55:41Z</dcterms:modified>
</cp:coreProperties>
</file>